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69"/>
  </p:notesMasterIdLst>
  <p:handoutMasterIdLst>
    <p:handoutMasterId r:id="rId70"/>
  </p:handoutMasterIdLst>
  <p:sldIdLst>
    <p:sldId id="256" r:id="rId2"/>
    <p:sldId id="788" r:id="rId3"/>
    <p:sldId id="789" r:id="rId4"/>
    <p:sldId id="408" r:id="rId5"/>
    <p:sldId id="659" r:id="rId6"/>
    <p:sldId id="289" r:id="rId7"/>
    <p:sldId id="413" r:id="rId8"/>
    <p:sldId id="414" r:id="rId9"/>
    <p:sldId id="607" r:id="rId10"/>
    <p:sldId id="608" r:id="rId11"/>
    <p:sldId id="657" r:id="rId12"/>
    <p:sldId id="646" r:id="rId13"/>
    <p:sldId id="647" r:id="rId14"/>
    <p:sldId id="648" r:id="rId15"/>
    <p:sldId id="773" r:id="rId16"/>
    <p:sldId id="774" r:id="rId17"/>
    <p:sldId id="654" r:id="rId18"/>
    <p:sldId id="790" r:id="rId19"/>
    <p:sldId id="721" r:id="rId20"/>
    <p:sldId id="696" r:id="rId21"/>
    <p:sldId id="470" r:id="rId22"/>
    <p:sldId id="471" r:id="rId23"/>
    <p:sldId id="791" r:id="rId24"/>
    <p:sldId id="792" r:id="rId25"/>
    <p:sldId id="799" r:id="rId26"/>
    <p:sldId id="793" r:id="rId27"/>
    <p:sldId id="794" r:id="rId28"/>
    <p:sldId id="797" r:id="rId29"/>
    <p:sldId id="795" r:id="rId30"/>
    <p:sldId id="798" r:id="rId31"/>
    <p:sldId id="688" r:id="rId32"/>
    <p:sldId id="472" r:id="rId33"/>
    <p:sldId id="473" r:id="rId34"/>
    <p:sldId id="474" r:id="rId35"/>
    <p:sldId id="475" r:id="rId36"/>
    <p:sldId id="800" r:id="rId37"/>
    <p:sldId id="584" r:id="rId38"/>
    <p:sldId id="722" r:id="rId39"/>
    <p:sldId id="723" r:id="rId40"/>
    <p:sldId id="735" r:id="rId41"/>
    <p:sldId id="738" r:id="rId42"/>
    <p:sldId id="744" r:id="rId43"/>
    <p:sldId id="484" r:id="rId44"/>
    <p:sldId id="389" r:id="rId45"/>
    <p:sldId id="380" r:id="rId46"/>
    <p:sldId id="409" r:id="rId47"/>
    <p:sldId id="519" r:id="rId48"/>
    <p:sldId id="521" r:id="rId49"/>
    <p:sldId id="282" r:id="rId50"/>
    <p:sldId id="379" r:id="rId51"/>
    <p:sldId id="288" r:id="rId52"/>
    <p:sldId id="384" r:id="rId53"/>
    <p:sldId id="287" r:id="rId54"/>
    <p:sldId id="398" r:id="rId55"/>
    <p:sldId id="486" r:id="rId56"/>
    <p:sldId id="487" r:id="rId57"/>
    <p:sldId id="498" r:id="rId58"/>
    <p:sldId id="489" r:id="rId59"/>
    <p:sldId id="520" r:id="rId60"/>
    <p:sldId id="491" r:id="rId61"/>
    <p:sldId id="492" r:id="rId62"/>
    <p:sldId id="493" r:id="rId63"/>
    <p:sldId id="494" r:id="rId64"/>
    <p:sldId id="490" r:id="rId65"/>
    <p:sldId id="495" r:id="rId66"/>
    <p:sldId id="496" r:id="rId67"/>
    <p:sldId id="459" r:id="rId68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 (Hebrew)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 (Hebrew)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 (Hebrew)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 (Hebrew)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008000"/>
    <a:srgbClr val="CC99FF"/>
    <a:srgbClr val="990099"/>
    <a:srgbClr val="FF0000"/>
    <a:srgbClr val="66CCFF"/>
    <a:srgbClr val="FFFFCC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30" d="100"/>
          <a:sy n="130" d="100"/>
        </p:scale>
        <p:origin x="55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88"/>
    </p:cViewPr>
  </p:sorterViewPr>
  <p:notesViewPr>
    <p:cSldViewPr snapToGrid="0" showGuides="1">
      <p:cViewPr varScale="1">
        <p:scale>
          <a:sx n="65" d="100"/>
          <a:sy n="65" d="100"/>
        </p:scale>
        <p:origin x="-1842" y="-84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1.xml"/><Relationship Id="rId3" Type="http://schemas.openxmlformats.org/officeDocument/2006/relationships/slide" Target="slides/slide52.xml"/><Relationship Id="rId7" Type="http://schemas.openxmlformats.org/officeDocument/2006/relationships/slide" Target="slides/slide60.xml"/><Relationship Id="rId2" Type="http://schemas.openxmlformats.org/officeDocument/2006/relationships/slide" Target="slides/slide45.xml"/><Relationship Id="rId1" Type="http://schemas.openxmlformats.org/officeDocument/2006/relationships/slide" Target="slides/slide6.xml"/><Relationship Id="rId6" Type="http://schemas.openxmlformats.org/officeDocument/2006/relationships/slide" Target="slides/slide58.xml"/><Relationship Id="rId5" Type="http://schemas.openxmlformats.org/officeDocument/2006/relationships/slide" Target="slides/slide56.xml"/><Relationship Id="rId10" Type="http://schemas.openxmlformats.org/officeDocument/2006/relationships/slide" Target="slides/slide64.xml"/><Relationship Id="rId4" Type="http://schemas.openxmlformats.org/officeDocument/2006/relationships/slide" Target="slides/slide55.xml"/><Relationship Id="rId9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7" tIns="47664" rIns="95327" bIns="47664" numCol="1" anchor="t" anchorCtr="0" compatLnSpc="1">
            <a:prstTxWarp prst="textNoShape">
              <a:avLst/>
            </a:prstTxWarp>
          </a:bodyPr>
          <a:lstStyle>
            <a:lvl1pPr defTabSz="952500" rtl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7" tIns="47664" rIns="95327" bIns="47664" numCol="1" anchor="t" anchorCtr="0" compatLnSpc="1">
            <a:prstTxWarp prst="textNoShape">
              <a:avLst/>
            </a:prstTxWarp>
          </a:bodyPr>
          <a:lstStyle>
            <a:lvl1pPr algn="r" defTabSz="952500" rtl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7" tIns="47664" rIns="95327" bIns="47664" numCol="1" anchor="b" anchorCtr="0" compatLnSpc="1">
            <a:prstTxWarp prst="textNoShape">
              <a:avLst/>
            </a:prstTxWarp>
          </a:bodyPr>
          <a:lstStyle>
            <a:lvl1pPr defTabSz="952500" rtl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7" tIns="47664" rIns="95327" bIns="47664" numCol="1" anchor="b" anchorCtr="0" compatLnSpc="1">
            <a:prstTxWarp prst="textNoShape">
              <a:avLst/>
            </a:prstTxWarp>
          </a:bodyPr>
          <a:lstStyle>
            <a:lvl1pPr algn="r" defTabSz="952500" rtl="1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AC10E6A-D957-4D43-8316-347CC848240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925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7" tIns="47664" rIns="95327" bIns="47664" numCol="1" anchor="t" anchorCtr="0" compatLnSpc="1">
            <a:prstTxWarp prst="textNoShape">
              <a:avLst/>
            </a:prstTxWarp>
          </a:bodyPr>
          <a:lstStyle>
            <a:lvl1pPr defTabSz="952500" rtl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7" tIns="47664" rIns="95327" bIns="47664" numCol="1" anchor="t" anchorCtr="0" compatLnSpc="1">
            <a:prstTxWarp prst="textNoShape">
              <a:avLst/>
            </a:prstTxWarp>
          </a:bodyPr>
          <a:lstStyle>
            <a:lvl1pPr algn="r" defTabSz="952500" rtl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2513"/>
            <a:ext cx="520382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7" tIns="47664" rIns="95327" bIns="476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/>
              <a:t>Click to edit Master text styles</a:t>
            </a:r>
          </a:p>
          <a:p>
            <a:pPr lvl="1"/>
            <a:r>
              <a:rPr lang="en-US" altLang="he-IL" noProof="0"/>
              <a:t>Second level</a:t>
            </a:r>
          </a:p>
          <a:p>
            <a:pPr lvl="2"/>
            <a:r>
              <a:rPr lang="en-US" altLang="he-IL" noProof="0"/>
              <a:t>Third level</a:t>
            </a:r>
          </a:p>
          <a:p>
            <a:pPr lvl="3"/>
            <a:r>
              <a:rPr lang="en-US" altLang="he-IL" noProof="0"/>
              <a:t>Fourth level</a:t>
            </a:r>
          </a:p>
          <a:p>
            <a:pPr lvl="4"/>
            <a:r>
              <a:rPr lang="en-US" altLang="he-IL" noProof="0"/>
              <a:t>Fifth level</a:t>
            </a:r>
            <a:endParaRPr lang="en-US" altLang="en-US" noProof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7" tIns="47664" rIns="95327" bIns="47664" numCol="1" anchor="b" anchorCtr="0" compatLnSpc="1">
            <a:prstTxWarp prst="textNoShape">
              <a:avLst/>
            </a:prstTxWarp>
          </a:bodyPr>
          <a:lstStyle>
            <a:lvl1pPr defTabSz="952500" rtl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7" tIns="47664" rIns="95327" bIns="47664" numCol="1" anchor="b" anchorCtr="0" compatLnSpc="1">
            <a:prstTxWarp prst="textNoShape">
              <a:avLst/>
            </a:prstTxWarp>
          </a:bodyPr>
          <a:lstStyle>
            <a:lvl1pPr algn="r" defTabSz="952500" rtl="1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E2870DBE-D754-429F-8CFB-037BD7B09CA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7550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8AE3F091-F280-4A3A-B11E-E61133FBF3C6}" type="slidenum">
              <a:rPr lang="he-IL" altLang="en-US" sz="120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9701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56EB70-7A64-4650-AA34-E70A14D21B52}" type="slidenum">
              <a:rPr lang="he-IL" altLang="en-US"/>
              <a:pPr/>
              <a:t>14</a:t>
            </a:fld>
            <a:endParaRPr lang="en-US" altLang="en-US" dirty="0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392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C7AD6-8774-43CF-93F7-EB3FD3162C65}" type="slidenum">
              <a:rPr lang="he-IL" altLang="en-US"/>
              <a:pPr/>
              <a:t>15</a:t>
            </a:fld>
            <a:endParaRPr lang="en-US" altLang="en-US"/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254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77523-9AB4-4374-BC9A-D5888E07D2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78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848BD6-B895-4659-BACC-52EF25D67D70}" type="slidenum">
              <a:rPr lang="he-IL" altLang="en-US"/>
              <a:pPr/>
              <a:t>17</a:t>
            </a:fld>
            <a:endParaRPr lang="en-US" altLang="en-US"/>
          </a:p>
        </p:txBody>
      </p:sp>
      <p:sp>
        <p:nvSpPr>
          <p:cNvPr id="87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7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424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C7AD6-8774-43CF-93F7-EB3FD3162C65}" type="slidenum">
              <a:rPr lang="he-IL" altLang="en-US"/>
              <a:pPr/>
              <a:t>19</a:t>
            </a:fld>
            <a:endParaRPr lang="en-US" altLang="en-US"/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931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144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FDD257-43BD-44EA-B442-70CFDED1FAFF}" type="slidenum">
              <a:rPr lang="he-IL" altLang="en-US"/>
              <a:pPr/>
              <a:t>21</a:t>
            </a:fld>
            <a:endParaRPr lang="en-US" altLang="en-US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151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2FE6C3-E7DA-4823-8AEC-6E79A478CF35}" type="slidenum">
              <a:rPr lang="he-IL" altLang="en-US"/>
              <a:pPr/>
              <a:t>22</a:t>
            </a:fld>
            <a:endParaRPr lang="en-US" altLang="en-US"/>
          </a:p>
        </p:txBody>
      </p:sp>
      <p:sp>
        <p:nvSpPr>
          <p:cNvPr id="82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881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09D5B1-1C36-4ABC-8147-8008584D3F2F}" type="slidenum">
              <a:rPr lang="he-IL" altLang="en-US"/>
              <a:pPr/>
              <a:t>32</a:t>
            </a:fld>
            <a:endParaRPr lang="en-US" altLang="en-US"/>
          </a:p>
        </p:txBody>
      </p:sp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15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012574-25F8-4E8A-AF52-53150482AFEB}" type="slidenum">
              <a:rPr lang="he-IL" altLang="en-US"/>
              <a:pPr/>
              <a:t>33</a:t>
            </a:fld>
            <a:endParaRPr lang="en-US" alt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980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A70261-CAB1-425F-B35C-46CA13FCC3F7}" type="slidenum">
              <a:rPr lang="he-IL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825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CA42-0242-42FF-9784-982AC531A7F5}" type="slidenum">
              <a:rPr lang="he-IL" altLang="en-US"/>
              <a:pPr/>
              <a:t>34</a:t>
            </a:fld>
            <a:endParaRPr lang="en-US" alt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7841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0026A6-ED0B-4FF1-AB6A-7D4CB5CB0D4E}" type="slidenum">
              <a:rPr lang="he-IL" altLang="en-US"/>
              <a:pPr/>
              <a:t>35</a:t>
            </a:fld>
            <a:endParaRPr lang="en-US" altLang="en-US"/>
          </a:p>
        </p:txBody>
      </p:sp>
      <p:sp>
        <p:nvSpPr>
          <p:cNvPr id="83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4273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175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1D375931-F29B-4ADB-B8FB-0F2459BAB6E8}" type="slidenum">
              <a:rPr lang="he-IL" altLang="en-US" sz="1200" smtClean="0">
                <a:latin typeface="Times New Roman" panose="02020603050405020304" pitchFamily="18" charset="0"/>
              </a:rPr>
              <a:pPr/>
              <a:t>44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98819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BF226AD3-2C6A-4088-A262-2CA31C27C301}" type="slidenum">
              <a:rPr lang="he-IL" altLang="en-US" sz="1200" smtClean="0">
                <a:latin typeface="Times New Roman" panose="02020603050405020304" pitchFamily="18" charset="0"/>
              </a:rPr>
              <a:pPr/>
              <a:t>45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14982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54CE2944-17B3-43AC-A1F9-D2D52CB8CEFA}" type="slidenum">
              <a:rPr lang="he-IL" altLang="en-US" sz="1200" smtClean="0">
                <a:latin typeface="Times New Roman" panose="02020603050405020304" pitchFamily="18" charset="0"/>
              </a:rPr>
              <a:pPr/>
              <a:t>46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880551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71DB60B-0629-4D09-89AC-B3C951F7DADA}" type="slidenum">
              <a:rPr lang="he-IL" altLang="en-US" sz="1200" smtClean="0">
                <a:latin typeface="Times New Roman" panose="02020603050405020304" pitchFamily="18" charset="0"/>
              </a:rPr>
              <a:pPr/>
              <a:t>47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50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8755F8E-DE34-430B-AC1E-3E743BE5CFAD}" type="slidenum">
              <a:rPr lang="he-IL" altLang="en-US" sz="1200" smtClean="0">
                <a:latin typeface="Times New Roman" panose="02020603050405020304" pitchFamily="18" charset="0"/>
              </a:rPr>
              <a:pPr/>
              <a:t>49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25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895FF0F7-3648-4663-92F2-85033B5B72C7}" type="slidenum">
              <a:rPr lang="he-IL" altLang="en-US" sz="1200" smtClean="0">
                <a:latin typeface="Times New Roman" panose="02020603050405020304" pitchFamily="18" charset="0"/>
              </a:rPr>
              <a:pPr/>
              <a:t>50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60910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C2754AD7-320C-45CB-BE05-C770CE02FA45}" type="slidenum">
              <a:rPr lang="he-IL" altLang="en-US" sz="1200" smtClean="0">
                <a:latin typeface="Times New Roman" panose="02020603050405020304" pitchFamily="18" charset="0"/>
              </a:rPr>
              <a:pPr/>
              <a:t>51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87553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9196E5-4DD2-4DBC-9F55-3B53487C58DD}" type="slidenum">
              <a:rPr lang="he-IL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41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B913A09F-6BA7-4E37-A98C-AE8FE515D7A8}" type="slidenum">
              <a:rPr lang="he-IL" altLang="en-US" sz="1200" smtClean="0">
                <a:latin typeface="Times New Roman" panose="02020603050405020304" pitchFamily="18" charset="0"/>
              </a:rPr>
              <a:pPr/>
              <a:t>52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750769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7A01A45A-2965-4020-A743-B0F671E28940}" type="slidenum">
              <a:rPr lang="he-IL" altLang="en-US" sz="1200" smtClean="0">
                <a:latin typeface="Times New Roman" panose="02020603050405020304" pitchFamily="18" charset="0"/>
              </a:rPr>
              <a:pPr/>
              <a:t>53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370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AFE73FEA-0D40-4E85-B173-10E5929D9AB8}" type="slidenum">
              <a:rPr lang="he-IL" altLang="en-US" sz="1200" smtClean="0">
                <a:latin typeface="Times New Roman" panose="02020603050405020304" pitchFamily="18" charset="0"/>
              </a:rPr>
              <a:pPr/>
              <a:t>54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01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FA10FFCA-0AE8-4C1F-B02B-AD9F11BB8839}" type="slidenum">
              <a:rPr lang="he-IL" altLang="en-US" sz="1200" smtClean="0">
                <a:latin typeface="Times New Roman" panose="02020603050405020304" pitchFamily="18" charset="0"/>
              </a:rPr>
              <a:pPr/>
              <a:t>55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611404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70E8AEE6-7B82-4A3B-9C7A-368508B31B89}" type="slidenum">
              <a:rPr lang="he-IL" altLang="en-US" sz="1200" smtClean="0">
                <a:latin typeface="Times New Roman" panose="02020603050405020304" pitchFamily="18" charset="0"/>
              </a:rPr>
              <a:pPr/>
              <a:t>56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88503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0082C8E2-3A84-4A91-BC78-FB531E48CE83}" type="slidenum">
              <a:rPr lang="he-IL" altLang="en-US" sz="1200" smtClean="0">
                <a:latin typeface="Times New Roman" panose="02020603050405020304" pitchFamily="18" charset="0"/>
              </a:rPr>
              <a:pPr/>
              <a:t>57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30805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824FBE0B-67A2-439C-A9DA-9F936ED577B2}" type="slidenum">
              <a:rPr lang="he-IL" altLang="en-US" sz="1200" smtClean="0">
                <a:latin typeface="Times New Roman" panose="02020603050405020304" pitchFamily="18" charset="0"/>
              </a:rPr>
              <a:pPr/>
              <a:t>58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693738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5E831B13-DD44-4AAA-AD72-4F99F90792B8}" type="slidenum">
              <a:rPr lang="he-IL" altLang="en-US" sz="1200" smtClean="0">
                <a:latin typeface="Times New Roman" panose="02020603050405020304" pitchFamily="18" charset="0"/>
              </a:rPr>
              <a:pPr/>
              <a:t>59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0839520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CB34F1A1-465C-4146-9C41-CB1EB876E83B}" type="slidenum">
              <a:rPr lang="he-IL" altLang="en-US" sz="1200" smtClean="0">
                <a:latin typeface="Times New Roman" panose="02020603050405020304" pitchFamily="18" charset="0"/>
              </a:rPr>
              <a:pPr/>
              <a:t>60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48537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8314F922-8448-40C5-A9EB-3A61766EF56B}" type="slidenum">
              <a:rPr lang="he-IL" altLang="en-US" sz="1200" smtClean="0">
                <a:latin typeface="Times New Roman" panose="02020603050405020304" pitchFamily="18" charset="0"/>
              </a:rPr>
              <a:pPr/>
              <a:t>61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645347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E18859-8652-49EE-917F-44DBD552C5B5}" type="slidenum">
              <a:rPr lang="he-IL" altLang="en-US"/>
              <a:pPr/>
              <a:t>7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634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D99D2967-3DA5-4D54-90F4-2476B0EB9E41}" type="slidenum">
              <a:rPr lang="he-IL" altLang="en-US" sz="1200" smtClean="0">
                <a:latin typeface="Times New Roman" panose="02020603050405020304" pitchFamily="18" charset="0"/>
              </a:rPr>
              <a:pPr/>
              <a:t>62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035231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40450C0-DEC2-4721-8F7C-0E2512125A19}" type="slidenum">
              <a:rPr lang="he-IL" altLang="en-US" sz="1200" smtClean="0">
                <a:latin typeface="Times New Roman" panose="02020603050405020304" pitchFamily="18" charset="0"/>
              </a:rPr>
              <a:pPr/>
              <a:t>63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3744006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F2C0ED41-90AE-4DED-834C-56D4953FB025}" type="slidenum">
              <a:rPr lang="he-IL" altLang="en-US" sz="1200" smtClean="0">
                <a:latin typeface="Times New Roman" panose="02020603050405020304" pitchFamily="18" charset="0"/>
              </a:rPr>
              <a:pPr/>
              <a:t>64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5715123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AE91507A-23DF-41C5-910D-6C8D81243AD6}" type="slidenum">
              <a:rPr lang="he-IL" altLang="en-US" sz="1200" smtClean="0">
                <a:latin typeface="Times New Roman" panose="02020603050405020304" pitchFamily="18" charset="0"/>
              </a:rPr>
              <a:pPr/>
              <a:t>65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he-IL" sz="2800"/>
              <a:t>When the two image planes and the center of projecions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627967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05E1394F-D51B-453F-9E7B-CB78B88ED4EA}" type="slidenum">
              <a:rPr lang="he-IL" altLang="en-US" sz="1200" smtClean="0">
                <a:latin typeface="Times New Roman" panose="02020603050405020304" pitchFamily="18" charset="0"/>
              </a:rPr>
              <a:pPr/>
              <a:t>66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he-IL" sz="2800"/>
              <a:t>When the two image planes and the center of projecions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295006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EA4831-B771-47B8-BAA8-1FE86C765132}" type="slidenum">
              <a:rPr lang="he-IL" altLang="en-US"/>
              <a:pPr/>
              <a:t>8</a:t>
            </a:fld>
            <a:endParaRPr lang="en-US" alt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639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092171-6A51-43D2-A7BD-A6BD39835FF2}" type="slidenum">
              <a:rPr lang="he-IL" altLang="en-US"/>
              <a:pPr/>
              <a:t>9</a:t>
            </a:fld>
            <a:endParaRPr lang="en-US" altLang="en-US"/>
          </a:p>
        </p:txBody>
      </p:sp>
      <p:sp>
        <p:nvSpPr>
          <p:cNvPr id="89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z="1800"/>
              <a:t>The sobel mask is simply a convolution of the image with -1   1     and smoothing with   1    1 </a:t>
            </a:r>
          </a:p>
          <a:p>
            <a:r>
              <a:rPr lang="en-US" altLang="he-IL" sz="1800"/>
              <a:t>         -1   1		         1   1</a:t>
            </a:r>
          </a:p>
          <a:p>
            <a:endParaRPr lang="en-US" altLang="he-IL" sz="1800"/>
          </a:p>
          <a:p>
            <a:r>
              <a:rPr lang="en-US" altLang="he-IL" sz="1800"/>
              <a:t>To show them how it works.</a:t>
            </a:r>
          </a:p>
          <a:p>
            <a:endParaRPr lang="en-US" altLang="he-IL" sz="1800"/>
          </a:p>
          <a:p>
            <a:r>
              <a:rPr lang="en-US" altLang="he-IL" sz="1800"/>
              <a:t>Q: what kind of edges will hav high value? Low value? Absolote high value?</a:t>
            </a:r>
          </a:p>
          <a:p>
            <a:endParaRPr lang="en-US" altLang="he-IL" sz="1800"/>
          </a:p>
          <a:p>
            <a:endParaRPr lang="en-US" altLang="he-IL" sz="1800"/>
          </a:p>
        </p:txBody>
      </p:sp>
    </p:spTree>
    <p:extLst>
      <p:ext uri="{BB962C8B-B14F-4D97-AF65-F5344CB8AC3E}">
        <p14:creationId xmlns:p14="http://schemas.microsoft.com/office/powerpoint/2010/main" val="383729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ACD2B-AEC7-4C1A-8676-706C757AAF15}" type="slidenum">
              <a:rPr lang="he-IL" altLang="en-US"/>
              <a:pPr/>
              <a:t>10</a:t>
            </a:fld>
            <a:endParaRPr lang="en-US" altLang="en-US"/>
          </a:p>
        </p:txBody>
      </p:sp>
      <p:sp>
        <p:nvSpPr>
          <p:cNvPr id="89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875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A483D-F97E-4057-A653-9B97F0FF256B}" type="slidenum">
              <a:rPr lang="he-IL" altLang="en-US"/>
              <a:pPr/>
              <a:t>12</a:t>
            </a:fld>
            <a:endParaRPr lang="en-US" altLang="en-US" dirty="0"/>
          </a:p>
        </p:txBody>
      </p:sp>
      <p:sp>
        <p:nvSpPr>
          <p:cNvPr id="86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5623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2848E6-3033-4BF5-89F0-83167710A449}" type="slidenum">
              <a:rPr lang="he-IL" altLang="en-US"/>
              <a:pPr/>
              <a:t>13</a:t>
            </a:fld>
            <a:endParaRPr lang="en-US" altLang="en-US"/>
          </a:p>
        </p:txBody>
      </p:sp>
      <p:sp>
        <p:nvSpPr>
          <p:cNvPr id="86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59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10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0C76D-B014-4D53-951F-DA4DE646BCB7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410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17062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10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A4AD11-D66B-46B1-B25E-59F5C45BAA1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410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85950"/>
            <a:ext cx="81788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61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299C6-2EAF-43ED-82E3-74C648268A3A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5494338" y="62182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43268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8BCA6-F6BA-40E7-8472-40AA2901449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27093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15449A-4B43-4C4A-8BA5-B7B65C1C0017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5494338" y="62182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366984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098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title style</a:t>
            </a:r>
          </a:p>
        </p:txBody>
      </p:sp>
      <p:sp>
        <p:nvSpPr>
          <p:cNvPr id="1027" name="Rectangle 409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  <p:sp>
        <p:nvSpPr>
          <p:cNvPr id="189444" name="Rectangle 410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9445" name="Rectangle 410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329B4D9-5CD5-4CAF-BD59-83026D8AE94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89446" name="Rectangle 410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94338" y="62182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1031" name="Picture 4103" descr="IDC_HE blu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43" r:id="rId2"/>
    <p:sldLayoutId id="2147483950" r:id="rId3"/>
    <p:sldLayoutId id="2147483951" r:id="rId4"/>
    <p:sldLayoutId id="2147483952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anose="05000000000000000000" pitchFamily="2" charset="2"/>
        <a:buChar char="§"/>
        <a:defRPr kumimoji="1"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anose="05000000000000000000" pitchFamily="2" charset="2"/>
        <a:buChar char="§"/>
        <a:defRPr kumimoji="1"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anose="05000000000000000000" pitchFamily="2" charset="2"/>
        <a:buChar char="§"/>
        <a:defRPr kumimoji="1" sz="2400">
          <a:solidFill>
            <a:srgbClr val="0033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anose="05000000000000000000" pitchFamily="2" charset="2"/>
        <a:buChar char="§"/>
        <a:defRPr kumimoji="1" sz="2000">
          <a:solidFill>
            <a:srgbClr val="00339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anose="05000000000000000000" pitchFamily="2" charset="2"/>
        <a:buChar char="§"/>
        <a:defRPr kumimoji="1" sz="2000">
          <a:solidFill>
            <a:srgbClr val="003399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tour2im.github.io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ntours2im.appspot.com/" TargetMode="Externa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h.noaa.gov/mkx/images/office-ops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3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hyperlink" Target="http://images.google.co.il/imgres?imgurl=http://mobiletechnz.netfirms.com/onlinestore2/nfoscomm/catalog/images/Logitech%20QuickCam%20Pro%204000%20Web%20Camera%201.gif&amp;imgrefurl=http://mobiletechnz.netfirms.com/onlinestore2/nfoscomm/catalog/index.php?cPath%3D49%26osCsid%3D945c729a53a24de8bb80297a12d6817e&amp;h=400&amp;w=400&amp;sz=59&amp;hl=en&amp;start=1&amp;um=1&amp;tbnid=_alPbgCWuXYIJM:&amp;tbnh=124&amp;tbnw=124&amp;prev=/images?q%3Dweb%2Bcamera%26svnum%3D10%26um%3D1%26hl%3Den%26rls%3DRNWE,RNWE:2006-06,RNWE:en%26sa%3DN" TargetMode="External"/><Relationship Id="rId4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http://www.mhhe.com/socscience/intro/ibank/ibank/0048.jpg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7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image" Target="../media/image73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1.jpeg"/><Relationship Id="rId4" Type="http://schemas.openxmlformats.org/officeDocument/2006/relationships/image" Target="../media/image73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1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16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8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21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5.bin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3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oleObject" Target="../embeddings/oleObject28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26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w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5644CCE-E77B-491E-A962-6DF531C1CDD3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Class 3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he-IL" sz="4000"/>
              <a:t>From 3D to 2D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he-IL" sz="4000"/>
              <a:t>and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he-IL" sz="4000"/>
              <a:t>From 2D to 3D</a:t>
            </a:r>
            <a:endParaRPr lang="en-US" altLang="en-US" sz="1800"/>
          </a:p>
        </p:txBody>
      </p:sp>
      <p:pic>
        <p:nvPicPr>
          <p:cNvPr id="5126" name="Picture 4" descr="020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3394075"/>
            <a:ext cx="2325688" cy="281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17DB90-160F-44E0-94EF-FC1CA356E112}" type="slidenum">
              <a:rPr lang="he-IL" altLang="en-US"/>
              <a:pPr/>
              <a:t>10</a:t>
            </a:fld>
            <a:endParaRPr lang="en-US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9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97027" name="Picture 3" descr="sobel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750" y="1787525"/>
            <a:ext cx="7485063" cy="3481388"/>
          </a:xfrm>
          <a:prstGeom prst="rect">
            <a:avLst/>
          </a:prstGeom>
          <a:noFill/>
        </p:spPr>
      </p:pic>
      <p:sp>
        <p:nvSpPr>
          <p:cNvPr id="897028" name="Rectangle 4"/>
          <p:cNvSpPr>
            <a:spLocks noChangeArrowheads="1"/>
          </p:cNvSpPr>
          <p:nvPr/>
        </p:nvSpPr>
        <p:spPr bwMode="auto">
          <a:xfrm>
            <a:off x="1004888" y="5046663"/>
            <a:ext cx="2189162" cy="70961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rtl="1"/>
            <a:r>
              <a:rPr lang="en-US" altLang="he-IL">
                <a:latin typeface="Times New Roman" pitchFamily="18" charset="0"/>
              </a:rPr>
              <a:t>Sobel edge</a:t>
            </a:r>
          </a:p>
          <a:p>
            <a:pPr algn="ctr" rtl="1"/>
            <a:r>
              <a:rPr lang="en-US" altLang="he-IL">
                <a:latin typeface="Times New Roman" pitchFamily="18" charset="0"/>
              </a:rPr>
              <a:t>Enhancer</a:t>
            </a:r>
          </a:p>
        </p:txBody>
      </p:sp>
      <p:sp>
        <p:nvSpPr>
          <p:cNvPr id="897029" name="Text Box 5"/>
          <p:cNvSpPr txBox="1">
            <a:spLocks noChangeArrowheads="1"/>
          </p:cNvSpPr>
          <p:nvPr/>
        </p:nvSpPr>
        <p:spPr bwMode="auto">
          <a:xfrm>
            <a:off x="3749675" y="5067300"/>
            <a:ext cx="2401888" cy="4572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altLang="he-IL">
                <a:latin typeface="Times New Roman" pitchFamily="18" charset="0"/>
              </a:rPr>
              <a:t>Threshold 35</a:t>
            </a:r>
          </a:p>
        </p:txBody>
      </p:sp>
      <p:sp>
        <p:nvSpPr>
          <p:cNvPr id="897030" name="Text Box 6"/>
          <p:cNvSpPr txBox="1">
            <a:spLocks noChangeArrowheads="1"/>
          </p:cNvSpPr>
          <p:nvPr/>
        </p:nvSpPr>
        <p:spPr bwMode="auto">
          <a:xfrm>
            <a:off x="6121400" y="5065713"/>
            <a:ext cx="2401888" cy="4572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altLang="he-IL">
                <a:latin typeface="Times New Roman" pitchFamily="18" charset="0"/>
              </a:rPr>
              <a:t>Threshold 50</a:t>
            </a:r>
          </a:p>
        </p:txBody>
      </p:sp>
    </p:spTree>
    <p:extLst>
      <p:ext uri="{BB962C8B-B14F-4D97-AF65-F5344CB8AC3E}">
        <p14:creationId xmlns:p14="http://schemas.microsoft.com/office/powerpoint/2010/main" val="5095492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Sobel?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203166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E8C28A-F8B2-425C-B99A-786835DCD8E5}" type="slidenum">
              <a:rPr lang="he-IL" altLang="en-US"/>
              <a:pPr/>
              <a:t>12</a:t>
            </a:fld>
            <a:endParaRPr lang="en-US" alt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 dirty="0"/>
              <a:t>Computer Vision by Y. Moses</a:t>
            </a:r>
          </a:p>
        </p:txBody>
      </p:sp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Canny Edge-Detector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he-IL" dirty="0"/>
              <a:t>Noise smoothing: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dirty="0"/>
              <a:t>Gaussian</a:t>
            </a:r>
          </a:p>
          <a:p>
            <a:pPr>
              <a:lnSpc>
                <a:spcPct val="90000"/>
              </a:lnSpc>
            </a:pPr>
            <a:r>
              <a:rPr lang="en-US" altLang="he-IL" dirty="0"/>
              <a:t>Canny Enhancer: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dirty="0"/>
              <a:t>Image gradients  </a:t>
            </a:r>
          </a:p>
          <a:p>
            <a:pPr>
              <a:lnSpc>
                <a:spcPct val="90000"/>
              </a:lnSpc>
            </a:pPr>
            <a:r>
              <a:rPr lang="en-US" altLang="he-IL" dirty="0"/>
              <a:t>Edge thinning: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Non-maximum suppression</a:t>
            </a:r>
          </a:p>
          <a:p>
            <a:pPr>
              <a:lnSpc>
                <a:spcPct val="90000"/>
              </a:lnSpc>
            </a:pPr>
            <a:r>
              <a:rPr lang="en-US" altLang="he-IL" dirty="0"/>
              <a:t>Connected edge contours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Hysteresis threshold</a:t>
            </a:r>
          </a:p>
        </p:txBody>
      </p:sp>
      <p:pic>
        <p:nvPicPr>
          <p:cNvPr id="861188" name="Picture 4" descr="office2-extra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6775" y="2605088"/>
            <a:ext cx="3197225" cy="27035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502789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9F8C86-F357-4FC8-AC41-B60609735EDD}" type="slidenum">
              <a:rPr lang="he-IL" altLang="en-US"/>
              <a:pPr/>
              <a:t>13</a:t>
            </a:fld>
            <a:endParaRPr lang="en-US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Canny Enhancer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733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altLang="he-IL" sz="2800" dirty="0"/>
                  <a:t>Compute the gradients of an image after the image is smoothed by a </a:t>
                </a:r>
                <a:r>
                  <a:rPr lang="en-US" altLang="he-IL" sz="2400" dirty="0"/>
                  <a:t>Gaussian</a:t>
                </a:r>
                <a:endParaRPr lang="en-US" altLang="he-IL" sz="2800" dirty="0"/>
              </a:p>
              <a:p>
                <a:pPr>
                  <a:lnSpc>
                    <a:spcPct val="90000"/>
                  </a:lnSpc>
                </a:pPr>
                <a:r>
                  <a:rPr lang="en-US" altLang="he-IL" sz="2800" dirty="0"/>
                  <a:t>For each pixel </a:t>
                </a:r>
                <a:r>
                  <a:rPr lang="en-US" altLang="he-IL" sz="2800" i="1" dirty="0">
                    <a:solidFill>
                      <a:srgbClr val="006600"/>
                    </a:solidFill>
                  </a:rPr>
                  <a:t>p= </a:t>
                </a:r>
                <a:r>
                  <a:rPr lang="en-US" altLang="he-IL" sz="2800" dirty="0">
                    <a:solidFill>
                      <a:srgbClr val="006600"/>
                    </a:solidFill>
                  </a:rPr>
                  <a:t>(</a:t>
                </a:r>
                <a:r>
                  <a:rPr lang="en-US" altLang="he-IL" sz="2800" i="1" dirty="0" err="1">
                    <a:solidFill>
                      <a:srgbClr val="006600"/>
                    </a:solidFill>
                  </a:rPr>
                  <a:t>i,j</a:t>
                </a:r>
                <a:r>
                  <a:rPr lang="en-US" altLang="he-IL" sz="2800" dirty="0">
                    <a:solidFill>
                      <a:srgbClr val="006600"/>
                    </a:solidFill>
                  </a:rPr>
                  <a:t>) </a:t>
                </a:r>
                <a:r>
                  <a:rPr lang="en-US" altLang="he-IL" sz="2800" dirty="0"/>
                  <a:t>output: 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he-IL" sz="2400" dirty="0"/>
              </a:p>
              <a:p>
                <a:pPr lvl="1">
                  <a:lnSpc>
                    <a:spcPct val="90000"/>
                  </a:lnSpc>
                </a:pPr>
                <a:r>
                  <a:rPr lang="en-US" altLang="he-IL" sz="2400" dirty="0"/>
                  <a:t>Gradient magnitude: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he-IL" sz="24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he-IL" sz="24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altLang="he-IL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he-IL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he-IL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he-IL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he-IL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he-IL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altLang="he-IL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he-IL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he-IL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he-IL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he-IL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he-IL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he-IL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he-IL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he-IL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altLang="he-IL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he-IL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he-IL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he-IL" sz="2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he-IL" sz="2400" dirty="0"/>
                  <a:t>		  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he-IL" sz="2400" dirty="0"/>
              </a:p>
              <a:p>
                <a:pPr lvl="1"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altLang="he-IL" sz="2400" dirty="0"/>
              </a:p>
              <a:p>
                <a:pPr lvl="1">
                  <a:lnSpc>
                    <a:spcPct val="90000"/>
                  </a:lnSpc>
                </a:pPr>
                <a:endParaRPr lang="en-US" altLang="he-IL" sz="2400" dirty="0"/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he-IL" sz="2800" dirty="0"/>
                  <a:t>    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he-IL" sz="2400" dirty="0"/>
              </a:p>
              <a:p>
                <a:pPr lvl="1">
                  <a:lnSpc>
                    <a:spcPct val="90000"/>
                  </a:lnSpc>
                </a:pPr>
                <a:endParaRPr lang="en-US" altLang="he-IL" sz="2400" dirty="0"/>
              </a:p>
              <a:p>
                <a:pPr lvl="1"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he-IL" sz="2400" dirty="0"/>
                  <a:t>	</a:t>
                </a:r>
              </a:p>
            </p:txBody>
          </p:sp>
        </mc:Choice>
        <mc:Fallback xmlns="">
          <p:sp>
            <p:nvSpPr>
              <p:cNvPr id="8673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67" t="-24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3964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02631-6C66-47C4-BB81-5C0CFCF182E7}" type="slidenum">
              <a:rPr lang="he-IL" altLang="en-US"/>
              <a:pPr/>
              <a:t>14</a:t>
            </a:fld>
            <a:endParaRPr lang="en-US" altLang="en-US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he-IL" sz="3600" dirty="0"/>
              <a:t>Smoothing &amp; Taking Derivatives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9139" name="Object 3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965200" y="1981200"/>
                <a:ext cx="3706813" cy="766763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he-IL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he-IL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))=(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59139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965200" y="1981200"/>
                <a:ext cx="3706813" cy="766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9140" name="Object 4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2133600" y="3124200"/>
                <a:ext cx="2362200" cy="6858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5914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2133600" y="3124200"/>
                <a:ext cx="2362200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9141" name="Object 5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1718187" y="4114800"/>
                <a:ext cx="2930013" cy="1622425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br>
                  <a:rPr lang="he-IL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he-IL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5914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1718187" y="4114800"/>
                <a:ext cx="2930013" cy="16224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9142" name="Object 6"/>
              <p:cNvSpPr txBox="1">
                <a:spLocks noGrp="1"/>
              </p:cNvSpPr>
              <p:nvPr>
                <p:ph sz="quarter" idx="4"/>
              </p:nvPr>
            </p:nvSpPr>
            <p:spPr bwMode="auto">
              <a:xfrm>
                <a:off x="5702300" y="3519488"/>
                <a:ext cx="3073400" cy="74771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m:rPr>
                              <m:sty m:val="p"/>
                            </m:r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he-IL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))=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5914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 bwMode="auto">
              <a:xfrm>
                <a:off x="5702300" y="3519488"/>
                <a:ext cx="3073400" cy="7477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9143" name="AutoShape 7"/>
          <p:cNvSpPr>
            <a:spLocks/>
          </p:cNvSpPr>
          <p:nvPr/>
        </p:nvSpPr>
        <p:spPr bwMode="auto">
          <a:xfrm>
            <a:off x="4953000" y="2286000"/>
            <a:ext cx="457200" cy="3124200"/>
          </a:xfrm>
          <a:prstGeom prst="rightBrace">
            <a:avLst>
              <a:gd name="adj1" fmla="val 56944"/>
              <a:gd name="adj2" fmla="val 50000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pic>
        <p:nvPicPr>
          <p:cNvPr id="11" name="Picture 9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4495800"/>
            <a:ext cx="2454275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/>
          </p:cNvPicPr>
          <p:nvPr/>
        </p:nvPicPr>
        <p:blipFill>
          <a:blip r:embed="rId8" cstate="print"/>
          <a:srcRect l="7426" t="7117" r="4259" b="4240"/>
          <a:stretch>
            <a:fillRect/>
          </a:stretch>
        </p:blipFill>
        <p:spPr bwMode="auto">
          <a:xfrm>
            <a:off x="6096000" y="1219200"/>
            <a:ext cx="24542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4876800" y="5943600"/>
            <a:ext cx="76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Scale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 flipH="1" flipV="1">
            <a:off x="7429501" y="3314701"/>
            <a:ext cx="533399" cy="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  <a:stCxn id="14" idx="1"/>
          </p:cNvCxnSpPr>
          <p:nvPr/>
        </p:nvCxnSpPr>
        <p:spPr bwMode="auto">
          <a:xfrm rot="10800000">
            <a:off x="4419602" y="5486402"/>
            <a:ext cx="457198" cy="64134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6200000" flipH="1">
            <a:off x="7467600" y="4419600"/>
            <a:ext cx="457201" cy="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6" name="Rectangle 15"/>
          <p:cNvSpPr/>
          <p:nvPr/>
        </p:nvSpPr>
        <p:spPr>
          <a:xfrm>
            <a:off x="838200" y="6019800"/>
            <a:ext cx="1806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Associativity</a:t>
            </a:r>
          </a:p>
        </p:txBody>
      </p:sp>
    </p:spTree>
    <p:extLst>
      <p:ext uri="{BB962C8B-B14F-4D97-AF65-F5344CB8AC3E}">
        <p14:creationId xmlns:p14="http://schemas.microsoft.com/office/powerpoint/2010/main" val="2625587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027985-7953-4D19-A931-7376B49C068D}" type="slidenum">
              <a:rPr lang="he-IL" altLang="en-US"/>
              <a:pPr/>
              <a:t>15</a:t>
            </a:fld>
            <a:endParaRPr lang="en-US" altLang="en-US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2085975"/>
            <a:ext cx="8178800" cy="4171950"/>
          </a:xfrm>
        </p:spPr>
        <p:txBody>
          <a:bodyPr/>
          <a:lstStyle/>
          <a:p>
            <a:r>
              <a:rPr lang="en-US" altLang="he-IL" sz="2800" dirty="0"/>
              <a:t>Non-maximum Suppression</a:t>
            </a:r>
          </a:p>
          <a:p>
            <a:r>
              <a:rPr lang="en-US" altLang="he-IL" sz="2800" dirty="0"/>
              <a:t>A single point along the edge normal</a:t>
            </a:r>
            <a:r>
              <a:rPr lang="en-US" altLang="he-IL" dirty="0">
                <a:solidFill>
                  <a:srgbClr val="66FF33"/>
                </a:solidFill>
              </a:rPr>
              <a:t>		</a:t>
            </a:r>
          </a:p>
        </p:txBody>
      </p:sp>
      <p:sp>
        <p:nvSpPr>
          <p:cNvPr id="8693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Thinning</a:t>
            </a:r>
            <a:endParaRPr lang="en-US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276600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3276600"/>
            <a:ext cx="2175435" cy="217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990600" y="5257800"/>
            <a:ext cx="2179646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Edge magnitude</a:t>
            </a: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4267199" y="5257800"/>
            <a:ext cx="21326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/>
              <a:t>Edge normal</a:t>
            </a:r>
          </a:p>
        </p:txBody>
      </p:sp>
      <p:sp>
        <p:nvSpPr>
          <p:cNvPr id="25" name="5-Point Star 24"/>
          <p:cNvSpPr/>
          <p:nvPr/>
        </p:nvSpPr>
        <p:spPr bwMode="auto">
          <a:xfrm>
            <a:off x="4953000" y="4495800"/>
            <a:ext cx="152400" cy="228600"/>
          </a:xfrm>
          <a:prstGeom prst="star5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pic>
        <p:nvPicPr>
          <p:cNvPr id="22220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4810" y="3214688"/>
            <a:ext cx="228339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5-Point Star 25"/>
          <p:cNvSpPr/>
          <p:nvPr/>
        </p:nvSpPr>
        <p:spPr bwMode="auto">
          <a:xfrm>
            <a:off x="7164105" y="3205375"/>
            <a:ext cx="152400" cy="228600"/>
          </a:xfrm>
          <a:prstGeom prst="star5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cxnSp>
        <p:nvCxnSpPr>
          <p:cNvPr id="28" name="Straight Arrow Connector 27"/>
          <p:cNvCxnSpPr>
            <a:stCxn id="25" idx="4"/>
          </p:cNvCxnSpPr>
          <p:nvPr/>
        </p:nvCxnSpPr>
        <p:spPr bwMode="auto">
          <a:xfrm flipV="1">
            <a:off x="5105400" y="3367088"/>
            <a:ext cx="2058705" cy="1216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6" name="Freeform 3"/>
          <p:cNvSpPr>
            <a:spLocks/>
          </p:cNvSpPr>
          <p:nvPr/>
        </p:nvSpPr>
        <p:spPr bwMode="auto">
          <a:xfrm>
            <a:off x="7519349" y="1942616"/>
            <a:ext cx="1196975" cy="953467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22" y="88"/>
              </a:cxn>
              <a:cxn ang="0">
                <a:pos x="74" y="132"/>
              </a:cxn>
              <a:cxn ang="0">
                <a:pos x="279" y="220"/>
              </a:cxn>
              <a:cxn ang="0">
                <a:pos x="293" y="329"/>
              </a:cxn>
              <a:cxn ang="0">
                <a:pos x="337" y="344"/>
              </a:cxn>
              <a:cxn ang="0">
                <a:pos x="410" y="373"/>
              </a:cxn>
              <a:cxn ang="0">
                <a:pos x="571" y="468"/>
              </a:cxn>
              <a:cxn ang="0">
                <a:pos x="674" y="593"/>
              </a:cxn>
              <a:cxn ang="0">
                <a:pos x="886" y="820"/>
              </a:cxn>
              <a:cxn ang="0">
                <a:pos x="908" y="907"/>
              </a:cxn>
              <a:cxn ang="0">
                <a:pos x="1018" y="1003"/>
              </a:cxn>
              <a:cxn ang="0">
                <a:pos x="0" y="948"/>
              </a:cxn>
              <a:cxn ang="0">
                <a:pos x="15" y="0"/>
              </a:cxn>
            </a:cxnLst>
            <a:rect l="0" t="0" r="r" b="b"/>
            <a:pathLst>
              <a:path w="1018" h="1003">
                <a:moveTo>
                  <a:pt x="15" y="0"/>
                </a:moveTo>
                <a:cubicBezTo>
                  <a:pt x="17" y="29"/>
                  <a:pt x="15" y="59"/>
                  <a:pt x="22" y="88"/>
                </a:cubicBezTo>
                <a:cubicBezTo>
                  <a:pt x="28" y="113"/>
                  <a:pt x="54" y="123"/>
                  <a:pt x="74" y="132"/>
                </a:cubicBezTo>
                <a:cubicBezTo>
                  <a:pt x="143" y="163"/>
                  <a:pt x="215" y="176"/>
                  <a:pt x="279" y="220"/>
                </a:cubicBezTo>
                <a:cubicBezTo>
                  <a:pt x="282" y="257"/>
                  <a:pt x="268" y="303"/>
                  <a:pt x="293" y="329"/>
                </a:cubicBezTo>
                <a:cubicBezTo>
                  <a:pt x="295" y="331"/>
                  <a:pt x="334" y="343"/>
                  <a:pt x="337" y="344"/>
                </a:cubicBezTo>
                <a:cubicBezTo>
                  <a:pt x="361" y="353"/>
                  <a:pt x="387" y="361"/>
                  <a:pt x="410" y="373"/>
                </a:cubicBezTo>
                <a:cubicBezTo>
                  <a:pt x="467" y="401"/>
                  <a:pt x="522" y="426"/>
                  <a:pt x="571" y="468"/>
                </a:cubicBezTo>
                <a:cubicBezTo>
                  <a:pt x="612" y="504"/>
                  <a:pt x="627" y="561"/>
                  <a:pt x="674" y="593"/>
                </a:cubicBezTo>
                <a:cubicBezTo>
                  <a:pt x="731" y="682"/>
                  <a:pt x="827" y="734"/>
                  <a:pt x="886" y="820"/>
                </a:cubicBezTo>
                <a:cubicBezTo>
                  <a:pt x="893" y="849"/>
                  <a:pt x="883" y="890"/>
                  <a:pt x="908" y="907"/>
                </a:cubicBezTo>
                <a:cubicBezTo>
                  <a:pt x="949" y="935"/>
                  <a:pt x="983" y="968"/>
                  <a:pt x="1018" y="1003"/>
                </a:cubicBezTo>
                <a:lnTo>
                  <a:pt x="0" y="948"/>
                </a:lnTo>
                <a:lnTo>
                  <a:pt x="15" y="0"/>
                </a:lnTo>
                <a:close/>
              </a:path>
            </a:pathLst>
          </a:custGeom>
          <a:solidFill>
            <a:schemeClr val="tx1"/>
          </a:solidFill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8159750" y="1900714"/>
            <a:ext cx="457200" cy="45720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4" name="Line 5"/>
          <p:cNvSpPr>
            <a:spLocks noChangeShapeType="1"/>
          </p:cNvSpPr>
          <p:nvPr/>
        </p:nvSpPr>
        <p:spPr bwMode="auto">
          <a:xfrm flipH="1" flipV="1">
            <a:off x="7702550" y="1837214"/>
            <a:ext cx="457200" cy="533400"/>
          </a:xfrm>
          <a:prstGeom prst="line">
            <a:avLst/>
          </a:prstGeom>
          <a:noFill/>
          <a:ln w="12700" cap="sq">
            <a:solidFill>
              <a:schemeClr val="accent6">
                <a:lumMod val="50000"/>
              </a:schemeClr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8388350" y="2048410"/>
            <a:ext cx="655949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 rtl="1"/>
            <a:r>
              <a:rPr lang="en-US" altLang="he-IL" sz="1200" dirty="0">
                <a:solidFill>
                  <a:srgbClr val="990099"/>
                </a:solidFill>
                <a:latin typeface="Times New Roman" pitchFamily="18" charset="0"/>
              </a:rPr>
              <a:t>Edge </a:t>
            </a:r>
            <a:br>
              <a:rPr lang="en-US" altLang="he-IL" sz="1200" dirty="0">
                <a:solidFill>
                  <a:srgbClr val="990099"/>
                </a:solidFill>
                <a:latin typeface="Times New Roman" pitchFamily="18" charset="0"/>
              </a:rPr>
            </a:br>
            <a:r>
              <a:rPr lang="en-US" altLang="he-IL" sz="1200" dirty="0">
                <a:solidFill>
                  <a:srgbClr val="990099"/>
                </a:solidFill>
                <a:latin typeface="Times New Roman" pitchFamily="18" charset="0"/>
              </a:rPr>
              <a:t>Normal</a:t>
            </a:r>
            <a:endParaRPr lang="en-US" altLang="he-IL" dirty="0">
              <a:solidFill>
                <a:srgbClr val="990099"/>
              </a:solidFill>
              <a:latin typeface="Times New Roman" pitchFamily="18" charset="0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7682591" y="1521648"/>
            <a:ext cx="806631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rtl="1"/>
            <a:r>
              <a:rPr lang="en-US" altLang="he-IL" sz="1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</a:rPr>
              <a:t>Edge</a:t>
            </a:r>
            <a:br>
              <a:rPr lang="en-US" altLang="he-IL" sz="1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</a:rPr>
            </a:br>
            <a:r>
              <a:rPr lang="en-US" altLang="he-IL" sz="1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</a:rPr>
              <a:t> Direction</a:t>
            </a:r>
            <a:endParaRPr lang="en-US" altLang="he-IL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37395" y="5664493"/>
                <a:ext cx="2686055" cy="5934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16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he-IL" sz="16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he-IL" sz="16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en-US" altLang="he-IL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he-IL" sz="16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he-IL" sz="16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he-IL" sz="16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 altLang="he-IL" sz="160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he-IL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he-IL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he-IL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he-IL" sz="1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5" y="5664493"/>
                <a:ext cx="2686055" cy="5934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9B040AA-F6AF-4973-BC28-1A29B9349E72}"/>
                  </a:ext>
                </a:extLst>
              </p:cNvPr>
              <p:cNvSpPr/>
              <p:nvPr/>
            </p:nvSpPr>
            <p:spPr>
              <a:xfrm>
                <a:off x="3740439" y="5642579"/>
                <a:ext cx="2197909" cy="6216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he-IL" sz="16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he-IL" sz="16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he-IL" sz="1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he-IL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he-IL" sz="16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he-IL" sz="16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he-IL" sz="16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 altLang="he-IL" sz="160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he-IL" sz="1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he-IL" sz="16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US" altLang="he-IL" sz="16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he-IL" sz="16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he-IL" sz="16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he-IL" sz="1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he-IL" sz="16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he-IL" sz="16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he-IL" sz="16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he-IL" sz="16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he-IL" sz="16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he-IL" sz="16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he-IL" sz="16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he-IL" sz="16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he-IL" sz="1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he-IL" sz="1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he-IL" sz="1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he-IL" sz="16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9B040AA-F6AF-4973-BC28-1A29B9349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439" y="5642579"/>
                <a:ext cx="2197909" cy="6216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811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 sz="4000" dirty="0"/>
            </a:br>
            <a:r>
              <a:rPr lang="en-US" sz="4000" dirty="0"/>
              <a:t>Thinning:</a:t>
            </a:r>
            <a:br>
              <a:rPr lang="en-US" sz="4000" dirty="0"/>
            </a:br>
            <a:r>
              <a:rPr lang="en-US" sz="4000" dirty="0"/>
              <a:t>Non-Maximum Suppression</a:t>
            </a:r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5250" y="2422525"/>
            <a:ext cx="2922588" cy="2193925"/>
          </a:xfrm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113088" y="2422525"/>
            <a:ext cx="2922587" cy="2193925"/>
          </a:xfrm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32513" y="2422525"/>
            <a:ext cx="2916237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8118475" y="4592638"/>
            <a:ext cx="10096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800">
                <a:latin typeface="Tahoma" pitchFamily="34" charset="0"/>
              </a:rPr>
              <a:t>courtesy of G. Loy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457200" y="4983163"/>
            <a:ext cx="21272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Original image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3200400" y="4983163"/>
            <a:ext cx="28682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ahoma" pitchFamily="34" charset="0"/>
              </a:rPr>
              <a:t>Gradient magnitude</a:t>
            </a:r>
            <a:br>
              <a:rPr lang="en-US" dirty="0">
                <a:latin typeface="Tahoma" pitchFamily="34" charset="0"/>
              </a:rPr>
            </a:br>
            <a:r>
              <a:rPr lang="en-US" dirty="0">
                <a:latin typeface="Tahoma" pitchFamily="34" charset="0"/>
              </a:rPr>
              <a:t>(canny enhancer)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6682740" y="4985485"/>
            <a:ext cx="19812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ahoma" pitchFamily="34" charset="0"/>
              </a:rPr>
              <a:t>Non-maxima </a:t>
            </a:r>
          </a:p>
          <a:p>
            <a:pPr algn="ctr"/>
            <a:r>
              <a:rPr lang="en-US" dirty="0">
                <a:latin typeface="Tahoma" pitchFamily="34" charset="0"/>
              </a:rPr>
              <a:t>suppressed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715000" y="6248400"/>
            <a:ext cx="3222625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Times" pitchFamily="18" charset="0"/>
              </a:rPr>
              <a:t>Slide credit: Christopher Rasmussen</a:t>
            </a:r>
            <a:r>
              <a:rPr lang="en-US" dirty="0">
                <a:latin typeface="Times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15974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F78BB-7638-4F7E-A14D-5D7F95F94C84}" type="slidenum">
              <a:rPr lang="he-IL" altLang="en-US"/>
              <a:pPr/>
              <a:t>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7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Hysteresis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47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he-IL" dirty="0"/>
                  <a:t>Choosing thresholds:</a:t>
                </a:r>
              </a:p>
              <a:p>
                <a:pPr lvl="1"/>
                <a:r>
                  <a:rPr lang="en-US" altLang="he-IL" dirty="0"/>
                  <a:t>Too low - can add noise (false positive)</a:t>
                </a:r>
              </a:p>
              <a:p>
                <a:pPr lvl="1"/>
                <a:r>
                  <a:rPr lang="en-US" altLang="he-IL" dirty="0"/>
                  <a:t>Too high - loose edge points (false negative)</a:t>
                </a:r>
              </a:p>
              <a:p>
                <a:r>
                  <a:rPr lang="en-US" altLang="he-IL" dirty="0"/>
                  <a:t>Use two thresholds: </a:t>
                </a:r>
                <a:r>
                  <a:rPr lang="en-US" altLang="he-IL" i="1" dirty="0" err="1">
                    <a:solidFill>
                      <a:srgbClr val="006600"/>
                    </a:solidFill>
                  </a:rPr>
                  <a:t>t</a:t>
                </a:r>
                <a:r>
                  <a:rPr lang="en-US" altLang="he-IL" i="1" baseline="-25000" dirty="0" err="1">
                    <a:solidFill>
                      <a:srgbClr val="006600"/>
                    </a:solidFill>
                  </a:rPr>
                  <a:t>low</a:t>
                </a:r>
                <a:r>
                  <a:rPr lang="en-US" altLang="he-IL" baseline="-25000" dirty="0"/>
                  <a:t> </a:t>
                </a:r>
                <a:r>
                  <a:rPr lang="en-US" altLang="he-IL" dirty="0"/>
                  <a:t>and </a:t>
                </a:r>
                <a:r>
                  <a:rPr lang="en-US" altLang="he-IL" i="1" dirty="0">
                    <a:solidFill>
                      <a:srgbClr val="006600"/>
                    </a:solidFill>
                  </a:rPr>
                  <a:t>t</a:t>
                </a:r>
                <a:r>
                  <a:rPr lang="en-US" altLang="he-IL" i="1" baseline="-25000" dirty="0">
                    <a:solidFill>
                      <a:srgbClr val="006600"/>
                    </a:solidFill>
                  </a:rPr>
                  <a:t>high</a:t>
                </a:r>
                <a:r>
                  <a:rPr lang="en-US" altLang="he-IL" dirty="0"/>
                  <a:t>:</a:t>
                </a:r>
              </a:p>
              <a:p>
                <a:pPr lvl="1"/>
                <a:r>
                  <a:rPr lang="en-US" altLang="he-IL" dirty="0"/>
                  <a:t>Choose an edge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𝑚𝑇</m:t>
                        </m:r>
                      </m:sub>
                    </m:sSub>
                    <m:r>
                      <a:rPr lang="en-US" altLang="he-IL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he-IL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 &gt; </m:t>
                    </m:r>
                    <m:r>
                      <a:rPr lang="en-US" altLang="he-IL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he-IL" i="1" baseline="-25000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he-IL" i="1" baseline="-25000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𝑖𝑔</m:t>
                    </m:r>
                    <m:r>
                      <a:rPr lang="en-US" altLang="he-IL" i="1" baseline="-25000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he-IL" dirty="0"/>
              </a:p>
              <a:p>
                <a:pPr lvl="1"/>
                <a:r>
                  <a:rPr lang="en-US" altLang="he-IL" dirty="0"/>
                  <a:t>Follow a chain of connected edge points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𝑚𝑇</m:t>
                        </m:r>
                      </m:sub>
                    </m:sSub>
                    <m:d>
                      <m:dPr>
                        <m:ctrlP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he-IL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endParaRPr lang="en-US" altLang="he-IL" dirty="0">
                  <a:solidFill>
                    <a:srgbClr val="006600"/>
                  </a:solidFill>
                </a:endParaRPr>
              </a:p>
              <a:p>
                <a:pPr lvl="1"/>
                <a:endParaRPr lang="en-US" altLang="he-IL" baseline="-25000" dirty="0"/>
              </a:p>
              <a:p>
                <a:endParaRPr lang="en-US" altLang="he-IL" dirty="0"/>
              </a:p>
            </p:txBody>
          </p:sp>
        </mc:Choice>
        <mc:Fallback xmlns="">
          <p:sp>
            <p:nvSpPr>
              <p:cNvPr id="8734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9" t="-1898" r="-14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14D2D06A-CA3E-FD6E-7BCD-F1FDE8746883}"/>
              </a:ext>
            </a:extLst>
          </p:cNvPr>
          <p:cNvSpPr/>
          <p:nvPr/>
        </p:nvSpPr>
        <p:spPr bwMode="auto">
          <a:xfrm>
            <a:off x="5181600" y="5238483"/>
            <a:ext cx="1572846" cy="366093"/>
          </a:xfrm>
          <a:custGeom>
            <a:avLst/>
            <a:gdLst>
              <a:gd name="connsiteX0" fmla="*/ 0 w 1649046"/>
              <a:gd name="connsiteY0" fmla="*/ 191884 h 366093"/>
              <a:gd name="connsiteX1" fmla="*/ 515815 w 1649046"/>
              <a:gd name="connsiteY1" fmla="*/ 4315 h 366093"/>
              <a:gd name="connsiteX2" fmla="*/ 765907 w 1649046"/>
              <a:gd name="connsiteY2" fmla="*/ 356007 h 366093"/>
              <a:gd name="connsiteX3" fmla="*/ 1649046 w 1649046"/>
              <a:gd name="connsiteY3" fmla="*/ 277853 h 366093"/>
              <a:gd name="connsiteX4" fmla="*/ 1649046 w 1649046"/>
              <a:gd name="connsiteY4" fmla="*/ 277853 h 3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9046" h="366093">
                <a:moveTo>
                  <a:pt x="0" y="191884"/>
                </a:moveTo>
                <a:cubicBezTo>
                  <a:pt x="194082" y="84422"/>
                  <a:pt x="388164" y="-23039"/>
                  <a:pt x="515815" y="4315"/>
                </a:cubicBezTo>
                <a:cubicBezTo>
                  <a:pt x="643466" y="31669"/>
                  <a:pt x="577035" y="310417"/>
                  <a:pt x="765907" y="356007"/>
                </a:cubicBezTo>
                <a:cubicBezTo>
                  <a:pt x="954779" y="401597"/>
                  <a:pt x="1649046" y="277853"/>
                  <a:pt x="1649046" y="277853"/>
                </a:cubicBezTo>
                <a:lnTo>
                  <a:pt x="1649046" y="277853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5DD2358-C8E9-4464-DA6E-D351805EF2D8}"/>
              </a:ext>
            </a:extLst>
          </p:cNvPr>
          <p:cNvSpPr/>
          <p:nvPr/>
        </p:nvSpPr>
        <p:spPr bwMode="auto">
          <a:xfrm>
            <a:off x="7741091" y="5498008"/>
            <a:ext cx="718086" cy="567629"/>
          </a:xfrm>
          <a:custGeom>
            <a:avLst/>
            <a:gdLst>
              <a:gd name="connsiteX0" fmla="*/ 75687 w 718086"/>
              <a:gd name="connsiteY0" fmla="*/ 0 h 567629"/>
              <a:gd name="connsiteX1" fmla="*/ 52241 w 718086"/>
              <a:gd name="connsiteY1" fmla="*/ 382954 h 567629"/>
              <a:gd name="connsiteX2" fmla="*/ 669656 w 718086"/>
              <a:gd name="connsiteY2" fmla="*/ 554893 h 567629"/>
              <a:gd name="connsiteX3" fmla="*/ 677472 w 718086"/>
              <a:gd name="connsiteY3" fmla="*/ 554893 h 567629"/>
              <a:gd name="connsiteX4" fmla="*/ 646210 w 718086"/>
              <a:gd name="connsiteY4" fmla="*/ 554893 h 5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086" h="567629">
                <a:moveTo>
                  <a:pt x="75687" y="0"/>
                </a:moveTo>
                <a:cubicBezTo>
                  <a:pt x="14466" y="145236"/>
                  <a:pt x="-46754" y="290472"/>
                  <a:pt x="52241" y="382954"/>
                </a:cubicBezTo>
                <a:cubicBezTo>
                  <a:pt x="151236" y="475436"/>
                  <a:pt x="565451" y="526237"/>
                  <a:pt x="669656" y="554893"/>
                </a:cubicBezTo>
                <a:cubicBezTo>
                  <a:pt x="773861" y="583549"/>
                  <a:pt x="677472" y="554893"/>
                  <a:pt x="677472" y="554893"/>
                </a:cubicBezTo>
                <a:lnTo>
                  <a:pt x="646210" y="554893"/>
                </a:lnTo>
              </a:path>
            </a:pathLst>
          </a:custGeom>
          <a:noFill/>
          <a:ln w="3810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128435E5-1214-E71F-8CE3-86B4E5297AC5}"/>
              </a:ext>
            </a:extLst>
          </p:cNvPr>
          <p:cNvSpPr/>
          <p:nvPr/>
        </p:nvSpPr>
        <p:spPr bwMode="auto">
          <a:xfrm>
            <a:off x="6754446" y="5321112"/>
            <a:ext cx="584344" cy="566927"/>
          </a:xfrm>
          <a:custGeom>
            <a:avLst/>
            <a:gdLst>
              <a:gd name="connsiteX0" fmla="*/ 0 w 584344"/>
              <a:gd name="connsiteY0" fmla="*/ 208097 h 566927"/>
              <a:gd name="connsiteX1" fmla="*/ 578338 w 584344"/>
              <a:gd name="connsiteY1" fmla="*/ 12713 h 566927"/>
              <a:gd name="connsiteX2" fmla="*/ 296985 w 584344"/>
              <a:gd name="connsiteY2" fmla="*/ 528528 h 566927"/>
              <a:gd name="connsiteX3" fmla="*/ 218831 w 584344"/>
              <a:gd name="connsiteY3" fmla="*/ 489451 h 56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344" h="566927">
                <a:moveTo>
                  <a:pt x="0" y="208097"/>
                </a:moveTo>
                <a:cubicBezTo>
                  <a:pt x="264420" y="83702"/>
                  <a:pt x="528841" y="-40692"/>
                  <a:pt x="578338" y="12713"/>
                </a:cubicBezTo>
                <a:cubicBezTo>
                  <a:pt x="627835" y="66118"/>
                  <a:pt x="356903" y="449072"/>
                  <a:pt x="296985" y="528528"/>
                </a:cubicBezTo>
                <a:cubicBezTo>
                  <a:pt x="237067" y="607984"/>
                  <a:pt x="227949" y="548717"/>
                  <a:pt x="218831" y="489451"/>
                </a:cubicBezTo>
              </a:path>
            </a:pathLst>
          </a:custGeom>
          <a:noFill/>
          <a:ln w="2857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7D300B5-A3B0-F752-F9D9-D285FC69F31F}"/>
              </a:ext>
            </a:extLst>
          </p:cNvPr>
          <p:cNvSpPr/>
          <p:nvPr/>
        </p:nvSpPr>
        <p:spPr bwMode="auto">
          <a:xfrm>
            <a:off x="6754446" y="5321112"/>
            <a:ext cx="584344" cy="566927"/>
          </a:xfrm>
          <a:custGeom>
            <a:avLst/>
            <a:gdLst>
              <a:gd name="connsiteX0" fmla="*/ 0 w 584344"/>
              <a:gd name="connsiteY0" fmla="*/ 208097 h 566927"/>
              <a:gd name="connsiteX1" fmla="*/ 578338 w 584344"/>
              <a:gd name="connsiteY1" fmla="*/ 12713 h 566927"/>
              <a:gd name="connsiteX2" fmla="*/ 296985 w 584344"/>
              <a:gd name="connsiteY2" fmla="*/ 528528 h 566927"/>
              <a:gd name="connsiteX3" fmla="*/ 218831 w 584344"/>
              <a:gd name="connsiteY3" fmla="*/ 489451 h 56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344" h="566927">
                <a:moveTo>
                  <a:pt x="0" y="208097"/>
                </a:moveTo>
                <a:cubicBezTo>
                  <a:pt x="264420" y="83702"/>
                  <a:pt x="528841" y="-40692"/>
                  <a:pt x="578338" y="12713"/>
                </a:cubicBezTo>
                <a:cubicBezTo>
                  <a:pt x="627835" y="66118"/>
                  <a:pt x="356903" y="449072"/>
                  <a:pt x="296985" y="528528"/>
                </a:cubicBezTo>
                <a:cubicBezTo>
                  <a:pt x="237067" y="607984"/>
                  <a:pt x="227949" y="548717"/>
                  <a:pt x="218831" y="48945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21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E8AB-8C5D-B30F-C22B-64F307D6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Hysteresis Threshold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B8817-0060-9B2A-B360-642EF55E20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6C2FA-3D28-364B-FC0F-4C8AA4E057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13" name="Content Placeholder 12" descr="A collage of images of a building&#10;&#10;Description automatically generated">
            <a:extLst>
              <a:ext uri="{FF2B5EF4-FFF2-40B4-BE49-F238E27FC236}">
                <a16:creationId xmlns:a16="http://schemas.microsoft.com/office/drawing/2014/main" id="{3C431B36-E8B7-398E-9F6A-40F54DDE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4" y="1885950"/>
            <a:ext cx="6994151" cy="4171950"/>
          </a:xfrm>
        </p:spPr>
      </p:pic>
    </p:spTree>
    <p:extLst>
      <p:ext uri="{BB962C8B-B14F-4D97-AF65-F5344CB8AC3E}">
        <p14:creationId xmlns:p14="http://schemas.microsoft.com/office/powerpoint/2010/main" val="10841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896100" y="6282035"/>
            <a:ext cx="1905000" cy="457200"/>
          </a:xfrm>
        </p:spPr>
        <p:txBody>
          <a:bodyPr/>
          <a:lstStyle/>
          <a:p>
            <a:fld id="{27027985-7953-4D19-A931-7376B49C068D}" type="slidenum">
              <a:rPr lang="he-IL" altLang="en-US"/>
              <a:pPr/>
              <a:t>19</a:t>
            </a:fld>
            <a:endParaRPr lang="en-US" altLang="en-US" dirty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93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43942" y="1727971"/>
                <a:ext cx="8178800" cy="4171950"/>
              </a:xfrm>
            </p:spPr>
            <p:txBody>
              <a:bodyPr/>
              <a:lstStyle/>
              <a:p>
                <a:r>
                  <a:rPr lang="en-US" altLang="he-IL" dirty="0"/>
                  <a:t>Gradient orientation: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he-IL" sz="28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altLang="he-IL" sz="28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he-IL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he-IL" sz="2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he-IL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he-IL" sz="2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he-IL" sz="28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he-IL" sz="28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he-IL" sz="28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altLang="he-IL" sz="28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he-IL" sz="2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he-IL" sz="2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he-IL" sz="2800" dirty="0"/>
                  <a:t> </a:t>
                </a:r>
                <a:endParaRPr lang="en-US" altLang="he-IL" dirty="0"/>
              </a:p>
              <a:p>
                <a:r>
                  <a:rPr lang="en-US" altLang="he-IL" dirty="0"/>
                  <a:t>Approximates the edge direction of a </a:t>
                </a:r>
                <a:r>
                  <a:rPr kumimoji="0" lang="en-US" altLang="he-IL" dirty="0"/>
                  <a:t>pixel</a:t>
                </a:r>
              </a:p>
              <a:p>
                <a:pPr lvl="1"/>
                <a:r>
                  <a:rPr kumimoji="0" lang="en-US" altLang="he-IL" sz="2400" i="1" dirty="0" err="1">
                    <a:solidFill>
                      <a:srgbClr val="006600"/>
                    </a:solidFill>
                  </a:rPr>
                  <a:t>E</a:t>
                </a:r>
                <a:r>
                  <a:rPr kumimoji="0" lang="en-US" altLang="he-IL" sz="2400" i="1" baseline="-25000" dirty="0" err="1">
                    <a:solidFill>
                      <a:srgbClr val="006600"/>
                    </a:solidFill>
                  </a:rPr>
                  <a:t>o</a:t>
                </a:r>
                <a:r>
                  <a:rPr kumimoji="0" lang="en-US" altLang="he-IL" sz="2400" i="1" dirty="0">
                    <a:solidFill>
                      <a:srgbClr val="006600"/>
                    </a:solidFill>
                  </a:rPr>
                  <a:t>(p)</a:t>
                </a:r>
                <a:r>
                  <a:rPr kumimoji="0" lang="en-US" altLang="he-IL" sz="2400" dirty="0"/>
                  <a:t> to</a:t>
                </a:r>
                <a:r>
                  <a:rPr lang="en-US" altLang="he-IL" sz="2400" dirty="0"/>
                  <a:t> be one of: </a:t>
                </a:r>
                <a:r>
                  <a:rPr lang="en-US" altLang="he-IL" sz="2400" dirty="0">
                    <a:solidFill>
                      <a:srgbClr val="006600"/>
                    </a:solidFill>
                  </a:rPr>
                  <a:t>0</a:t>
                </a:r>
                <a:r>
                  <a:rPr lang="en-US" altLang="he-IL" sz="2400" baseline="30000" dirty="0">
                    <a:solidFill>
                      <a:srgbClr val="006600"/>
                    </a:solidFill>
                  </a:rPr>
                  <a:t>o</a:t>
                </a:r>
                <a:r>
                  <a:rPr lang="en-US" altLang="he-IL" sz="2400" dirty="0">
                    <a:solidFill>
                      <a:srgbClr val="006600"/>
                    </a:solidFill>
                  </a:rPr>
                  <a:t>, 45</a:t>
                </a:r>
                <a:r>
                  <a:rPr lang="en-US" altLang="he-IL" sz="2400" baseline="30000" dirty="0">
                    <a:solidFill>
                      <a:srgbClr val="006600"/>
                    </a:solidFill>
                  </a:rPr>
                  <a:t>o</a:t>
                </a:r>
                <a:r>
                  <a:rPr lang="en-US" altLang="he-IL" sz="2400" dirty="0">
                    <a:solidFill>
                      <a:srgbClr val="006600"/>
                    </a:solidFill>
                  </a:rPr>
                  <a:t>, 90</a:t>
                </a:r>
                <a:r>
                  <a:rPr lang="en-US" altLang="he-IL" sz="2400" baseline="30000" dirty="0">
                    <a:solidFill>
                      <a:srgbClr val="006600"/>
                    </a:solidFill>
                  </a:rPr>
                  <a:t>o</a:t>
                </a:r>
                <a:r>
                  <a:rPr lang="en-US" altLang="he-IL" sz="2400" dirty="0">
                    <a:solidFill>
                      <a:srgbClr val="006600"/>
                    </a:solidFill>
                  </a:rPr>
                  <a:t>, 135</a:t>
                </a:r>
                <a:r>
                  <a:rPr lang="en-US" altLang="he-IL" sz="2400" baseline="30000" dirty="0">
                    <a:solidFill>
                      <a:srgbClr val="006600"/>
                    </a:solidFill>
                  </a:rPr>
                  <a:t>o</a:t>
                </a:r>
                <a:r>
                  <a:rPr lang="en-US" altLang="he-IL" sz="2400" baseline="30000" dirty="0"/>
                  <a:t>.</a:t>
                </a:r>
              </a:p>
              <a:p>
                <a:r>
                  <a:rPr lang="en-US" altLang="he-IL" dirty="0"/>
                  <a:t>Look at </a:t>
                </a:r>
                <a:r>
                  <a:rPr kumimoji="0" lang="en-US" altLang="he-IL" i="1" dirty="0" err="1">
                    <a:solidFill>
                      <a:srgbClr val="006600"/>
                    </a:solidFill>
                  </a:rPr>
                  <a:t>E</a:t>
                </a:r>
                <a:r>
                  <a:rPr kumimoji="0" lang="en-US" altLang="he-IL" i="1" baseline="-25000" dirty="0" err="1">
                    <a:solidFill>
                      <a:srgbClr val="006600"/>
                    </a:solidFill>
                  </a:rPr>
                  <a:t>m</a:t>
                </a:r>
                <a:r>
                  <a:rPr kumimoji="0" lang="en-US" altLang="he-IL" i="1" dirty="0">
                    <a:solidFill>
                      <a:srgbClr val="006600"/>
                    </a:solidFill>
                  </a:rPr>
                  <a:t>(p)</a:t>
                </a:r>
                <a:r>
                  <a:rPr kumimoji="0" lang="en-US" altLang="he-IL" dirty="0"/>
                  <a:t> of its two neighbors:</a:t>
                </a:r>
              </a:p>
              <a:p>
                <a:pPr lvl="1"/>
                <a:r>
                  <a:rPr kumimoji="0" lang="en-US" altLang="he-IL" dirty="0"/>
                  <a:t>If it is the maximum: </a:t>
                </a:r>
                <a:r>
                  <a:rPr lang="en-US" altLang="he-IL" i="1" dirty="0" err="1">
                    <a:solidFill>
                      <a:srgbClr val="006600"/>
                    </a:solidFill>
                  </a:rPr>
                  <a:t>E</a:t>
                </a:r>
                <a:r>
                  <a:rPr lang="en-US" altLang="he-IL" baseline="-25000" dirty="0" err="1">
                    <a:solidFill>
                      <a:srgbClr val="006600"/>
                    </a:solidFill>
                  </a:rPr>
                  <a:t>mT</a:t>
                </a:r>
                <a:r>
                  <a:rPr lang="en-US" altLang="he-IL" baseline="-25000" dirty="0">
                    <a:solidFill>
                      <a:srgbClr val="006600"/>
                    </a:solidFill>
                  </a:rPr>
                  <a:t> </a:t>
                </a:r>
                <a:r>
                  <a:rPr kumimoji="0" lang="en-US" altLang="he-IL" i="1" dirty="0">
                    <a:solidFill>
                      <a:srgbClr val="006600"/>
                    </a:solidFill>
                  </a:rPr>
                  <a:t>(</a:t>
                </a:r>
                <a:r>
                  <a:rPr lang="en-US" altLang="he-IL" i="1" dirty="0">
                    <a:solidFill>
                      <a:srgbClr val="006600"/>
                    </a:solidFill>
                  </a:rPr>
                  <a:t>p</a:t>
                </a:r>
                <a:r>
                  <a:rPr kumimoji="0" lang="en-US" altLang="he-IL" i="1" dirty="0">
                    <a:solidFill>
                      <a:srgbClr val="006600"/>
                    </a:solidFill>
                  </a:rPr>
                  <a:t>) = </a:t>
                </a:r>
                <a:r>
                  <a:rPr lang="en-US" altLang="he-IL" i="1" dirty="0" err="1">
                    <a:solidFill>
                      <a:srgbClr val="006600"/>
                    </a:solidFill>
                  </a:rPr>
                  <a:t>E</a:t>
                </a:r>
                <a:r>
                  <a:rPr lang="en-US" altLang="he-IL" i="1" baseline="-25000" dirty="0" err="1">
                    <a:solidFill>
                      <a:srgbClr val="006600"/>
                    </a:solidFill>
                  </a:rPr>
                  <a:t>m</a:t>
                </a:r>
                <a:r>
                  <a:rPr lang="en-US" altLang="he-IL" i="1" dirty="0">
                    <a:solidFill>
                      <a:srgbClr val="006600"/>
                    </a:solidFill>
                  </a:rPr>
                  <a:t>(p)</a:t>
                </a:r>
                <a:r>
                  <a:rPr lang="en-US" altLang="he-IL" i="1" dirty="0"/>
                  <a:t>	</a:t>
                </a:r>
                <a:endParaRPr kumimoji="0" lang="en-US" altLang="he-IL" dirty="0"/>
              </a:p>
              <a:p>
                <a:pPr lvl="1"/>
                <a:r>
                  <a:rPr kumimoji="0" lang="en-US" altLang="he-IL" dirty="0"/>
                  <a:t>Otherwise: </a:t>
                </a:r>
                <a:r>
                  <a:rPr lang="en-US" altLang="he-IL" i="1" dirty="0" err="1">
                    <a:solidFill>
                      <a:srgbClr val="006600"/>
                    </a:solidFill>
                  </a:rPr>
                  <a:t>E</a:t>
                </a:r>
                <a:r>
                  <a:rPr lang="en-US" altLang="he-IL" baseline="-25000" dirty="0" err="1">
                    <a:solidFill>
                      <a:srgbClr val="006600"/>
                    </a:solidFill>
                  </a:rPr>
                  <a:t>mT</a:t>
                </a:r>
                <a:r>
                  <a:rPr lang="en-US" altLang="he-IL" baseline="-25000" dirty="0">
                    <a:solidFill>
                      <a:srgbClr val="006600"/>
                    </a:solidFill>
                  </a:rPr>
                  <a:t> </a:t>
                </a:r>
                <a:r>
                  <a:rPr kumimoji="0" lang="en-US" altLang="he-IL" i="1" dirty="0">
                    <a:solidFill>
                      <a:srgbClr val="006600"/>
                    </a:solidFill>
                  </a:rPr>
                  <a:t>(</a:t>
                </a:r>
                <a:r>
                  <a:rPr lang="en-US" altLang="he-IL" i="1" dirty="0">
                    <a:solidFill>
                      <a:srgbClr val="006600"/>
                    </a:solidFill>
                  </a:rPr>
                  <a:t>p</a:t>
                </a:r>
                <a:r>
                  <a:rPr kumimoji="0" lang="en-US" altLang="he-IL" i="1" dirty="0">
                    <a:solidFill>
                      <a:srgbClr val="006600"/>
                    </a:solidFill>
                  </a:rPr>
                  <a:t>) = 0</a:t>
                </a:r>
                <a:r>
                  <a:rPr kumimoji="0" lang="en-US" altLang="he-IL" dirty="0"/>
                  <a:t>	</a:t>
                </a:r>
              </a:p>
              <a:p>
                <a:pPr marL="457200" lvl="1" indent="0">
                  <a:buNone/>
                </a:pPr>
                <a:r>
                  <a:rPr kumimoji="0" lang="en-US" altLang="he-IL" dirty="0"/>
                  <a:t>			         		 </a:t>
                </a:r>
              </a:p>
              <a:p>
                <a:pPr marL="457200" lvl="1" indent="0">
                  <a:buNone/>
                </a:pPr>
                <a:endParaRPr kumimoji="0" lang="en-US" altLang="he-IL" dirty="0"/>
              </a:p>
              <a:p>
                <a:pPr lvl="1">
                  <a:buNone/>
                </a:pPr>
                <a:r>
                  <a:rPr kumimoji="0" lang="en-US" altLang="he-IL" dirty="0"/>
                  <a:t>	</a:t>
                </a:r>
                <a:r>
                  <a:rPr lang="en-US" altLang="he-IL" dirty="0"/>
                  <a:t>		</a:t>
                </a:r>
                <a:r>
                  <a:rPr lang="en-US" altLang="he-IL" dirty="0">
                    <a:solidFill>
                      <a:srgbClr val="66FF33"/>
                    </a:solidFill>
                  </a:rPr>
                  <a:t>		 </a:t>
                </a:r>
              </a:p>
              <a:p>
                <a:pPr lvl="1">
                  <a:buFont typeface="Wingdings" pitchFamily="2" charset="2"/>
                  <a:buNone/>
                </a:pPr>
                <a:r>
                  <a:rPr lang="en-US" altLang="he-IL" dirty="0">
                    <a:solidFill>
                      <a:srgbClr val="66FF33"/>
                    </a:solidFill>
                  </a:rPr>
                  <a:t>									 </a:t>
                </a:r>
              </a:p>
            </p:txBody>
          </p:sp>
        </mc:Choice>
        <mc:Fallback xmlns="">
          <p:sp>
            <p:nvSpPr>
              <p:cNvPr id="8693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3942" y="1727971"/>
                <a:ext cx="8178800" cy="4171950"/>
              </a:xfrm>
              <a:blipFill>
                <a:blip r:embed="rId3"/>
                <a:stretch>
                  <a:fillRect l="-1715" r="-11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93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Implementation Details</a:t>
            </a:r>
            <a:endParaRPr lang="en-US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036628" y="5329301"/>
            <a:ext cx="1261245" cy="1459239"/>
            <a:chOff x="6063480" y="4267200"/>
            <a:chExt cx="2019300" cy="2057400"/>
          </a:xfrm>
        </p:grpSpPr>
        <p:pic>
          <p:nvPicPr>
            <p:cNvPr id="23757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63480" y="4267200"/>
              <a:ext cx="20193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Oval 19"/>
            <p:cNvSpPr/>
            <p:nvPr/>
          </p:nvSpPr>
          <p:spPr bwMode="auto">
            <a:xfrm>
              <a:off x="7701780" y="441595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 (Hebrew)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6711180" y="548275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 (Hebrew)" pitchFamily="18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 rot="5400000">
              <a:off x="6825480" y="4606454"/>
              <a:ext cx="936718" cy="86051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2209800" y="5402967"/>
            <a:ext cx="1342388" cy="13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133850" y="6142174"/>
            <a:ext cx="5334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r’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8392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Login to Pollev.com/yaelmoses099</a:t>
            </a:r>
            <a:endParaRPr lang="he-IL" dirty="0">
              <a:solidFill>
                <a:schemeClr val="tx1"/>
              </a:solidFill>
            </a:endParaRPr>
          </a:p>
          <a:p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1026" name="Picture 2" descr="Power Tool Question - Tools In Action - Power Tool Revi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6955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15EB0D-C789-250C-00C5-914FA98C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2695575"/>
            <a:ext cx="2895600" cy="287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9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Smoothness, </a:t>
            </a:r>
            <a:r>
              <a:rPr lang="en-US" dirty="0">
                <a:solidFill>
                  <a:srgbClr val="006600"/>
                </a:solidFill>
                <a:sym typeface="Symbol"/>
              </a:rPr>
              <a:t></a:t>
            </a:r>
            <a:endParaRPr lang="en-US" dirty="0"/>
          </a:p>
          <a:p>
            <a:r>
              <a:rPr lang="en-US" dirty="0"/>
              <a:t>Thresholds: </a:t>
            </a:r>
            <a:r>
              <a:rPr lang="en-US" i="1" dirty="0">
                <a:solidFill>
                  <a:srgbClr val="006600"/>
                </a:solidFill>
              </a:rPr>
              <a:t>high &amp; low</a:t>
            </a:r>
          </a:p>
          <a:p>
            <a:pPr marL="0" indent="0">
              <a:buNone/>
            </a:pPr>
            <a:endParaRPr lang="en-US" i="1" dirty="0">
              <a:solidFill>
                <a:srgbClr val="006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854831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601604-55F8-4CC2-B471-5C3AF908B4E7}" type="slidenum">
              <a:rPr lang="he-IL" altLang="en-US"/>
              <a:pPr/>
              <a:t>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z="3600"/>
              <a:t>Summary:</a:t>
            </a:r>
            <a:br>
              <a:rPr lang="en-US" altLang="he-IL" sz="3600"/>
            </a:br>
            <a:r>
              <a:rPr lang="en-US" altLang="he-IL" sz="3600"/>
              <a:t>Canny Edge-Detector</a:t>
            </a: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/>
              <a:t>Convolve with a derivative of a Gaussian </a:t>
            </a:r>
            <a:r>
              <a:rPr lang="en-US" altLang="he-IL" sz="2800" dirty="0"/>
              <a:t>(Compute derivatives of the image after smoothing it with a Gaussian)</a:t>
            </a:r>
            <a:endParaRPr lang="en-US" altLang="he-IL" dirty="0"/>
          </a:p>
          <a:p>
            <a:r>
              <a:rPr lang="en-US" altLang="he-IL" dirty="0"/>
              <a:t>Canny Enhancer: gradient magnitude</a:t>
            </a:r>
          </a:p>
          <a:p>
            <a:r>
              <a:rPr lang="en-US" altLang="he-IL" dirty="0"/>
              <a:t>Thinning: Non-maximum suppression</a:t>
            </a:r>
          </a:p>
          <a:p>
            <a:r>
              <a:rPr lang="en-US" altLang="he-IL" dirty="0"/>
              <a:t>Hysteresis threshold:</a:t>
            </a:r>
          </a:p>
          <a:p>
            <a:pPr lvl="1">
              <a:buFont typeface="Wingdings" pitchFamily="2" charset="2"/>
              <a:buNone/>
            </a:pPr>
            <a:r>
              <a:rPr lang="en-US" altLang="he-IL" dirty="0"/>
              <a:t>Connected edge contours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56B599-A63C-4A2C-80F0-98F9D92108ED}" type="slidenum">
              <a:rPr lang="he-IL" altLang="en-US"/>
              <a:pPr/>
              <a:t>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7772400" cy="1143000"/>
          </a:xfrm>
        </p:spPr>
        <p:txBody>
          <a:bodyPr/>
          <a:lstStyle/>
          <a:p>
            <a:r>
              <a:rPr lang="en-US" altLang="he-IL" dirty="0"/>
              <a:t>Evaluation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1525" y="1781175"/>
            <a:ext cx="7578725" cy="405765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he-IL" dirty="0"/>
              <a:t>Good detection minimizes: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he-IL" dirty="0"/>
              <a:t>False negatives, the failure to detect edge pixels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he-IL" dirty="0"/>
              <a:t>False positives, the detection of a non edge pixels</a:t>
            </a:r>
          </a:p>
          <a:p>
            <a:pPr>
              <a:lnSpc>
                <a:spcPct val="80000"/>
              </a:lnSpc>
            </a:pPr>
            <a:r>
              <a:rPr lang="en-US" altLang="he-IL" dirty="0"/>
              <a:t>Good localization:</a:t>
            </a:r>
          </a:p>
          <a:p>
            <a:pPr lvl="1">
              <a:lnSpc>
                <a:spcPct val="80000"/>
              </a:lnSpc>
            </a:pPr>
            <a:r>
              <a:rPr lang="en-US" altLang="he-IL" dirty="0"/>
              <a:t>Edges must be as close as possible to the true edges</a:t>
            </a:r>
          </a:p>
          <a:p>
            <a:pPr>
              <a:lnSpc>
                <a:spcPct val="80000"/>
              </a:lnSpc>
            </a:pPr>
            <a:r>
              <a:rPr lang="en-US" altLang="he-IL" dirty="0"/>
              <a:t>Single response constraints:</a:t>
            </a:r>
          </a:p>
          <a:p>
            <a:pPr lvl="1">
              <a:lnSpc>
                <a:spcPct val="80000"/>
              </a:lnSpc>
            </a:pPr>
            <a:r>
              <a:rPr lang="en-US" altLang="he-IL" dirty="0"/>
              <a:t>One point for each true edge point	 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31F5-B3E1-B5C5-4505-A23BD771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609B1-B8A4-D087-B86A-556A1E5E1F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CC2B0-8E98-D3C0-8C3F-854D49D536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9" name="Content Placeholder 8" descr="A graph with blue and red arrows&#10;&#10;Description automatically generated">
            <a:extLst>
              <a:ext uri="{FF2B5EF4-FFF2-40B4-BE49-F238E27FC236}">
                <a16:creationId xmlns:a16="http://schemas.microsoft.com/office/drawing/2014/main" id="{3F704021-B9F5-09F5-7CBE-B4BCFD0D0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37" y="1885950"/>
            <a:ext cx="6663326" cy="4171950"/>
          </a:xfrm>
        </p:spPr>
      </p:pic>
    </p:spTree>
    <p:extLst>
      <p:ext uri="{BB962C8B-B14F-4D97-AF65-F5344CB8AC3E}">
        <p14:creationId xmlns:p14="http://schemas.microsoft.com/office/powerpoint/2010/main" val="86531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65A8-4558-CBC1-5535-B743986E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Edge or Feature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A984B-7363-A651-DD4C-6E177EDC4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A2915-84FE-9B7F-D708-DADA11BF08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43967B-7BAB-79AC-73AD-AF5BAA3E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Matching between images</a:t>
            </a:r>
          </a:p>
          <a:p>
            <a:r>
              <a:rPr lang="en-US" dirty="0"/>
              <a:t>Segment objects</a:t>
            </a:r>
          </a:p>
          <a:p>
            <a:r>
              <a:rPr lang="en-US" dirty="0"/>
              <a:t>Finding parametric shape</a:t>
            </a:r>
          </a:p>
        </p:txBody>
      </p:sp>
    </p:spTree>
    <p:extLst>
      <p:ext uri="{BB962C8B-B14F-4D97-AF65-F5344CB8AC3E}">
        <p14:creationId xmlns:p14="http://schemas.microsoft.com/office/powerpoint/2010/main" val="414002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65A8-4558-CBC1-5535-B743986E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Edge or Feature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A984B-7363-A651-DD4C-6E177EDC4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A2915-84FE-9B7F-D708-DADA11BF08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43967B-7BAB-79AC-73AD-AF5BAA3E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parametric shape</a:t>
            </a:r>
          </a:p>
          <a:p>
            <a:pPr lvl="1"/>
            <a:r>
              <a:rPr lang="en-US" dirty="0"/>
              <a:t>A straight line</a:t>
            </a:r>
          </a:p>
          <a:p>
            <a:pPr lvl="1"/>
            <a:r>
              <a:rPr lang="en-US" dirty="0"/>
              <a:t>A circle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Hough transform</a:t>
            </a:r>
          </a:p>
          <a:p>
            <a:pPr lvl="1"/>
            <a:r>
              <a:rPr lang="en-US" dirty="0"/>
              <a:t>RANSAC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7E0EC-3609-725F-9BB1-238D0703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743200"/>
            <a:ext cx="3509962" cy="233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2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0E1A-FC50-95A0-2F8E-C619977D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44" y="459184"/>
            <a:ext cx="7772400" cy="1143000"/>
          </a:xfrm>
        </p:spPr>
        <p:txBody>
          <a:bodyPr/>
          <a:lstStyle/>
          <a:p>
            <a:r>
              <a:rPr lang="en-US" dirty="0"/>
              <a:t>Straight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3D865-4695-CA3D-7EF6-DA39484A9B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67D81-5475-CED8-A59C-947A8B7C20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1028" name="Picture 4" descr="58146ba1-">
            <a:extLst>
              <a:ext uri="{FF2B5EF4-FFF2-40B4-BE49-F238E27FC236}">
                <a16:creationId xmlns:a16="http://schemas.microsoft.com/office/drawing/2014/main" id="{F3252C77-3E91-7961-3CE4-5A6B841C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447" y="4698604"/>
            <a:ext cx="2755193" cy="154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Use a Vanishing Point in Photography for Composition">
            <a:extLst>
              <a:ext uri="{FF2B5EF4-FFF2-40B4-BE49-F238E27FC236}">
                <a16:creationId xmlns:a16="http://schemas.microsoft.com/office/drawing/2014/main" id="{991AD7FB-2578-C408-1AD3-FC41CF44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26" y="2059384"/>
            <a:ext cx="3333751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osswalk Collective LA is painting crosswalks instead of waiting for the  city : NPR">
            <a:extLst>
              <a:ext uri="{FF2B5EF4-FFF2-40B4-BE49-F238E27FC236}">
                <a16:creationId xmlns:a16="http://schemas.microsoft.com/office/drawing/2014/main" id="{70FAC611-C099-6B3D-7DF6-E0151A5A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26" y="474186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utdoor Tennis Court">
            <a:extLst>
              <a:ext uri="{FF2B5EF4-FFF2-40B4-BE49-F238E27FC236}">
                <a16:creationId xmlns:a16="http://schemas.microsoft.com/office/drawing/2014/main" id="{B58A9699-DA4F-0684-79D7-16F68418E3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44" y="1989138"/>
            <a:ext cx="3518243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636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3F99-C066-24E2-9FC5-56C0DCAA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9EC116-6007-D396-E018-D0A2117868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0CD1-7E37-E435-B0EE-766FCA209F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3618B6-2273-164A-CA4C-F436F0BB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corners</a:t>
            </a:r>
          </a:p>
          <a:p>
            <a:pPr lvl="1"/>
            <a:r>
              <a:rPr lang="en-US" dirty="0"/>
              <a:t>A set of edge points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A set of straight lines</a:t>
            </a:r>
          </a:p>
          <a:p>
            <a:r>
              <a:rPr lang="en-US" dirty="0"/>
              <a:t>Algorithms:</a:t>
            </a:r>
          </a:p>
          <a:p>
            <a:pPr lvl="1"/>
            <a:r>
              <a:rPr lang="en-US" dirty="0"/>
              <a:t>Hough Transform</a:t>
            </a:r>
          </a:p>
          <a:p>
            <a:pPr lvl="1"/>
            <a:r>
              <a:rPr lang="en-US" dirty="0"/>
              <a:t>RANSAC</a:t>
            </a:r>
          </a:p>
        </p:txBody>
      </p:sp>
    </p:spTree>
    <p:extLst>
      <p:ext uri="{BB962C8B-B14F-4D97-AF65-F5344CB8AC3E}">
        <p14:creationId xmlns:p14="http://schemas.microsoft.com/office/powerpoint/2010/main" val="2158190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CFDD-16A4-8868-AD8C-936838F0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D33CF-B874-6E4D-B775-1E3B3E802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CE126-8573-0024-82EC-71891B7962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EDAE8A-E8E0-CFAF-E12F-1A70504D3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Voting:</a:t>
            </a:r>
          </a:p>
          <a:p>
            <a:pPr lvl="1"/>
            <a:r>
              <a:rPr lang="en-US" dirty="0"/>
              <a:t>Consider all lines pass through each point</a:t>
            </a:r>
          </a:p>
          <a:p>
            <a:pPr lvl="1"/>
            <a:r>
              <a:rPr lang="en-US" dirty="0"/>
              <a:t>Vote for a line with ‘many’ points</a:t>
            </a:r>
          </a:p>
        </p:txBody>
      </p:sp>
      <p:pic>
        <p:nvPicPr>
          <p:cNvPr id="9" name="Content Placeholder 6" descr="A diagram of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057E6937-3BFB-733F-424B-292FB4FE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88" y="3678890"/>
            <a:ext cx="8178800" cy="256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3AEE4-0DAA-C4C2-BC2C-5A147685C35C}"/>
              </a:ext>
            </a:extLst>
          </p:cNvPr>
          <p:cNvSpPr txBox="1"/>
          <p:nvPr/>
        </p:nvSpPr>
        <p:spPr>
          <a:xfrm>
            <a:off x="557212" y="6112817"/>
            <a:ext cx="2395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Taken from WIKI</a:t>
            </a:r>
          </a:p>
        </p:txBody>
      </p:sp>
    </p:spTree>
    <p:extLst>
      <p:ext uri="{BB962C8B-B14F-4D97-AF65-F5344CB8AC3E}">
        <p14:creationId xmlns:p14="http://schemas.microsoft.com/office/powerpoint/2010/main" val="93887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E94C-4BE1-0998-4BD2-9A37A78F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6DAF7-320D-57B3-DDCB-BB8730B14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065A-F8DF-D7DC-9E6B-95A54F23F2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FC65E12-6EA3-07F8-1690-AA0237A7E9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Parameterization of a line: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rgbClr val="008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solidFill>
                    <a:srgbClr val="008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>
                  <a:solidFill>
                    <a:srgbClr val="008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8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solidFill>
                    <a:srgbClr val="008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2"/>
                <a:endParaRPr lang="en-US" b="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FC65E12-6EA3-07F8-1690-AA0237A7E9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0EE01-605F-F195-DF44-BD1B66618BE2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0350" y="2809875"/>
            <a:ext cx="0" cy="256222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0501E8-A09B-586F-AF4E-3C5C17CB5441}"/>
              </a:ext>
            </a:extLst>
          </p:cNvPr>
          <p:cNvCxnSpPr/>
          <p:nvPr/>
        </p:nvCxnSpPr>
        <p:spPr bwMode="auto">
          <a:xfrm>
            <a:off x="6610350" y="5372100"/>
            <a:ext cx="1971675" cy="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914C86-C9F9-4DD8-5DEB-EDA9E69E9DD1}"/>
              </a:ext>
            </a:extLst>
          </p:cNvPr>
          <p:cNvCxnSpPr>
            <a:cxnSpLocks/>
          </p:cNvCxnSpPr>
          <p:nvPr/>
        </p:nvCxnSpPr>
        <p:spPr bwMode="auto">
          <a:xfrm>
            <a:off x="5981700" y="3095625"/>
            <a:ext cx="3162300" cy="180022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F7B0C52-7C1B-4812-B86B-21C3A9955338}"/>
              </a:ext>
            </a:extLst>
          </p:cNvPr>
          <p:cNvSpPr/>
          <p:nvPr/>
        </p:nvSpPr>
        <p:spPr bwMode="auto">
          <a:xfrm>
            <a:off x="7490620" y="3928269"/>
            <a:ext cx="96042" cy="106449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761B52-CDFC-D3BA-5773-7B61BD8C55D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0350" y="4010025"/>
            <a:ext cx="914399" cy="136207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AE592062-03DC-3D37-74FB-7748EF051E18}"/>
              </a:ext>
            </a:extLst>
          </p:cNvPr>
          <p:cNvSpPr/>
          <p:nvPr/>
        </p:nvSpPr>
        <p:spPr bwMode="auto">
          <a:xfrm>
            <a:off x="6157117" y="4924425"/>
            <a:ext cx="914400" cy="914400"/>
          </a:xfrm>
          <a:prstGeom prst="arc">
            <a:avLst>
              <a:gd name="adj1" fmla="val 18242756"/>
              <a:gd name="adj2" fmla="val 0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71DEC4-BF41-5951-DD7C-9D600CA5EEAF}"/>
                  </a:ext>
                </a:extLst>
              </p:cNvPr>
              <p:cNvSpPr txBox="1"/>
              <p:nvPr/>
            </p:nvSpPr>
            <p:spPr>
              <a:xfrm>
                <a:off x="7181101" y="3501672"/>
                <a:ext cx="1764201" cy="780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71DEC4-BF41-5951-DD7C-9D600CA5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101" y="3501672"/>
                <a:ext cx="1764201" cy="780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82FEDC-CEB4-3081-EE2D-4B4B6A7EE9CF}"/>
                  </a:ext>
                </a:extLst>
              </p:cNvPr>
              <p:cNvSpPr txBox="1"/>
              <p:nvPr/>
            </p:nvSpPr>
            <p:spPr>
              <a:xfrm>
                <a:off x="6775542" y="4859030"/>
                <a:ext cx="8111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82FEDC-CEB4-3081-EE2D-4B4B6A7EE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542" y="4859030"/>
                <a:ext cx="81111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443A6B-F947-7C22-51E5-9E54BB3FB8B3}"/>
              </a:ext>
            </a:extLst>
          </p:cNvPr>
          <p:cNvCxnSpPr>
            <a:cxnSpLocks/>
            <a:stCxn id="18" idx="4"/>
          </p:cNvCxnSpPr>
          <p:nvPr/>
        </p:nvCxnSpPr>
        <p:spPr bwMode="auto">
          <a:xfrm>
            <a:off x="7538641" y="4034718"/>
            <a:ext cx="24209" cy="13469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4CBCA5-CEB1-B511-BE1E-C4D2AAC05787}"/>
                  </a:ext>
                </a:extLst>
              </p:cNvPr>
              <p:cNvSpPr txBox="1"/>
              <p:nvPr/>
            </p:nvSpPr>
            <p:spPr>
              <a:xfrm>
                <a:off x="6858519" y="4139099"/>
                <a:ext cx="5911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4CBCA5-CEB1-B511-BE1E-C4D2AAC05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19" y="4139099"/>
                <a:ext cx="59118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8BCE4C-CE29-EC11-0A78-E961420B9B36}"/>
                  </a:ext>
                </a:extLst>
              </p:cNvPr>
              <p:cNvSpPr txBox="1"/>
              <p:nvPr/>
            </p:nvSpPr>
            <p:spPr>
              <a:xfrm>
                <a:off x="6282494" y="2940703"/>
                <a:ext cx="157011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8BCE4C-CE29-EC11-0A78-E961420B9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4" y="2940703"/>
                <a:ext cx="157011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F6EA6242-6B90-2E33-8A52-312346AD4649}"/>
              </a:ext>
            </a:extLst>
          </p:cNvPr>
          <p:cNvSpPr/>
          <p:nvPr/>
        </p:nvSpPr>
        <p:spPr bwMode="auto">
          <a:xfrm>
            <a:off x="6377325" y="3258543"/>
            <a:ext cx="96042" cy="106449"/>
          </a:xfrm>
          <a:prstGeom prst="ellipse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1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F74B-099C-5192-A386-24344BD4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7E575-B50D-B648-DDCC-09C9EDE3A1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2A8F-4A22-2CD9-2EA6-BF522AC5F8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E3868-41E7-F50C-61C5-73B33E42F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Edges:</a:t>
            </a:r>
          </a:p>
          <a:p>
            <a:pPr lvl="1"/>
            <a:r>
              <a:rPr lang="en-US" dirty="0"/>
              <a:t>Sobel</a:t>
            </a:r>
          </a:p>
          <a:p>
            <a:pPr lvl="1"/>
            <a:r>
              <a:rPr lang="en-US" dirty="0"/>
              <a:t>Canny edge detector</a:t>
            </a:r>
          </a:p>
          <a:p>
            <a:r>
              <a:rPr lang="en-US" dirty="0"/>
              <a:t>Geometry</a:t>
            </a:r>
          </a:p>
          <a:p>
            <a:pPr lvl="1"/>
            <a:r>
              <a:rPr lang="en-US" dirty="0"/>
              <a:t>From 3D to 2D</a:t>
            </a:r>
          </a:p>
          <a:p>
            <a:pPr lvl="1"/>
            <a:r>
              <a:rPr lang="en-US" dirty="0"/>
              <a:t> and back</a:t>
            </a:r>
          </a:p>
        </p:txBody>
      </p:sp>
    </p:spTree>
    <p:extLst>
      <p:ext uri="{BB962C8B-B14F-4D97-AF65-F5344CB8AC3E}">
        <p14:creationId xmlns:p14="http://schemas.microsoft.com/office/powerpoint/2010/main" val="3376102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9EE1-15F7-18E5-880C-959F87C1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DD275-4A4F-3AC0-1DDF-AE12A232A4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79721-84E3-92D0-0F26-E9CE7A9115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76EBAD-290F-6020-F344-C8997E06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695450"/>
            <a:ext cx="7620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BFE49-9956-C735-2B22-4489387B5F0E}"/>
              </a:ext>
            </a:extLst>
          </p:cNvPr>
          <p:cNvSpPr txBox="1"/>
          <p:nvPr/>
        </p:nvSpPr>
        <p:spPr>
          <a:xfrm>
            <a:off x="508000" y="5853410"/>
            <a:ext cx="2395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Taken from WIKI</a:t>
            </a:r>
          </a:p>
        </p:txBody>
      </p:sp>
    </p:spTree>
    <p:extLst>
      <p:ext uri="{BB962C8B-B14F-4D97-AF65-F5344CB8AC3E}">
        <p14:creationId xmlns:p14="http://schemas.microsoft.com/office/powerpoint/2010/main" val="3352287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Sparse, Smart Contours to  Represent </a:t>
            </a:r>
            <a:r>
              <a:rPr lang="en-US" dirty="0" err="1"/>
              <a:t>ans</a:t>
            </a:r>
            <a:r>
              <a:rPr lang="en-US" dirty="0"/>
              <a:t> manipulate images </a:t>
            </a:r>
            <a:r>
              <a:rPr lang="en-US" dirty="0" err="1"/>
              <a:t>Dekel</a:t>
            </a:r>
            <a:r>
              <a:rPr lang="en-US" dirty="0"/>
              <a:t> et al 2018 </a:t>
            </a:r>
            <a:r>
              <a:rPr lang="en-US" dirty="0" err="1">
                <a:hlinkClick r:id="rId2"/>
              </a:rPr>
              <a:t>proj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68711"/>
            <a:ext cx="4438650" cy="3066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30" y="3098748"/>
            <a:ext cx="2710770" cy="29366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599508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video t30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6248400"/>
            <a:ext cx="1447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5"/>
              </a:rPr>
              <a:t>Demo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08464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33EC0-52AC-442A-A392-FDE556065AE3}" type="slidenum">
              <a:rPr lang="he-IL" altLang="en-US"/>
              <a:pPr/>
              <a:t>32</a:t>
            </a:fld>
            <a:endParaRPr lang="en-US" altLang="en-US"/>
          </a:p>
        </p:txBody>
      </p:sp>
      <p:sp>
        <p:nvSpPr>
          <p:cNvPr id="29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Other Types of Edges</a:t>
            </a:r>
          </a:p>
        </p:txBody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/>
              <a:t> 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19200" y="2209800"/>
            <a:ext cx="4648200" cy="1524000"/>
            <a:chOff x="768" y="1392"/>
            <a:chExt cx="2928" cy="960"/>
          </a:xfrm>
        </p:grpSpPr>
        <p:sp>
          <p:nvSpPr>
            <p:cNvPr id="821253" name="Line 5"/>
            <p:cNvSpPr>
              <a:spLocks noChangeShapeType="1"/>
            </p:cNvSpPr>
            <p:nvPr/>
          </p:nvSpPr>
          <p:spPr bwMode="auto">
            <a:xfrm>
              <a:off x="768" y="1776"/>
              <a:ext cx="72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4" name="Line 6"/>
            <p:cNvSpPr>
              <a:spLocks noChangeShapeType="1"/>
            </p:cNvSpPr>
            <p:nvPr/>
          </p:nvSpPr>
          <p:spPr bwMode="auto">
            <a:xfrm flipV="1">
              <a:off x="1488" y="1392"/>
              <a:ext cx="0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5" name="Line 7"/>
            <p:cNvSpPr>
              <a:spLocks noChangeShapeType="1"/>
            </p:cNvSpPr>
            <p:nvPr/>
          </p:nvSpPr>
          <p:spPr bwMode="auto">
            <a:xfrm>
              <a:off x="1488" y="1392"/>
              <a:ext cx="72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6" name="Line 8"/>
            <p:cNvSpPr>
              <a:spLocks noChangeShapeType="1"/>
            </p:cNvSpPr>
            <p:nvPr/>
          </p:nvSpPr>
          <p:spPr bwMode="auto">
            <a:xfrm flipV="1">
              <a:off x="2640" y="1680"/>
              <a:ext cx="528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7" name="Line 9"/>
            <p:cNvSpPr>
              <a:spLocks noChangeShapeType="1"/>
            </p:cNvSpPr>
            <p:nvPr/>
          </p:nvSpPr>
          <p:spPr bwMode="auto">
            <a:xfrm flipV="1">
              <a:off x="3168" y="1392"/>
              <a:ext cx="96" cy="28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8" name="Line 10"/>
            <p:cNvSpPr>
              <a:spLocks noChangeShapeType="1"/>
            </p:cNvSpPr>
            <p:nvPr/>
          </p:nvSpPr>
          <p:spPr bwMode="auto">
            <a:xfrm>
              <a:off x="3264" y="1392"/>
              <a:ext cx="432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9" name="Text Box 11"/>
            <p:cNvSpPr txBox="1">
              <a:spLocks noChangeArrowheads="1"/>
            </p:cNvSpPr>
            <p:nvPr/>
          </p:nvSpPr>
          <p:spPr bwMode="auto">
            <a:xfrm>
              <a:off x="1488" y="2064"/>
              <a:ext cx="1038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en-US">
                  <a:latin typeface="Times New Roman" pitchFamily="18" charset="0"/>
                </a:rPr>
                <a:t>Step edges</a:t>
              </a:r>
              <a:endParaRPr lang="en-US" altLang="he-IL">
                <a:latin typeface="Times New Roman" pitchFamily="18" charset="0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219200" y="4648200"/>
            <a:ext cx="5943600" cy="1447800"/>
            <a:chOff x="768" y="2928"/>
            <a:chExt cx="3744" cy="912"/>
          </a:xfrm>
        </p:grpSpPr>
        <p:sp>
          <p:nvSpPr>
            <p:cNvPr id="821261" name="Line 13"/>
            <p:cNvSpPr>
              <a:spLocks noChangeShapeType="1"/>
            </p:cNvSpPr>
            <p:nvPr/>
          </p:nvSpPr>
          <p:spPr bwMode="auto">
            <a:xfrm flipV="1">
              <a:off x="864" y="3120"/>
              <a:ext cx="48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2" name="Line 14"/>
            <p:cNvSpPr>
              <a:spLocks noChangeShapeType="1"/>
            </p:cNvSpPr>
            <p:nvPr/>
          </p:nvSpPr>
          <p:spPr bwMode="auto">
            <a:xfrm>
              <a:off x="1344" y="3120"/>
              <a:ext cx="576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3" name="Line 15"/>
            <p:cNvSpPr>
              <a:spLocks noChangeShapeType="1"/>
            </p:cNvSpPr>
            <p:nvPr/>
          </p:nvSpPr>
          <p:spPr bwMode="auto">
            <a:xfrm>
              <a:off x="2784" y="3360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4" name="Line 16"/>
            <p:cNvSpPr>
              <a:spLocks noChangeShapeType="1"/>
            </p:cNvSpPr>
            <p:nvPr/>
          </p:nvSpPr>
          <p:spPr bwMode="auto">
            <a:xfrm flipV="1">
              <a:off x="3072" y="2928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5" name="Line 17"/>
            <p:cNvSpPr>
              <a:spLocks noChangeShapeType="1"/>
            </p:cNvSpPr>
            <p:nvPr/>
          </p:nvSpPr>
          <p:spPr bwMode="auto">
            <a:xfrm>
              <a:off x="3072" y="2928"/>
              <a:ext cx="4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6" name="Line 18"/>
            <p:cNvSpPr>
              <a:spLocks noChangeShapeType="1"/>
            </p:cNvSpPr>
            <p:nvPr/>
          </p:nvSpPr>
          <p:spPr bwMode="auto">
            <a:xfrm>
              <a:off x="3120" y="2928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7" name="Line 19"/>
            <p:cNvSpPr>
              <a:spLocks noChangeShapeType="1"/>
            </p:cNvSpPr>
            <p:nvPr/>
          </p:nvSpPr>
          <p:spPr bwMode="auto">
            <a:xfrm>
              <a:off x="3120" y="3360"/>
              <a:ext cx="57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8" name="Line 20"/>
            <p:cNvSpPr>
              <a:spLocks noChangeShapeType="1"/>
            </p:cNvSpPr>
            <p:nvPr/>
          </p:nvSpPr>
          <p:spPr bwMode="auto">
            <a:xfrm>
              <a:off x="3600" y="3072"/>
              <a:ext cx="384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9" name="Line 21"/>
            <p:cNvSpPr>
              <a:spLocks noChangeShapeType="1"/>
            </p:cNvSpPr>
            <p:nvPr/>
          </p:nvSpPr>
          <p:spPr bwMode="auto">
            <a:xfrm flipV="1">
              <a:off x="3984" y="2928"/>
              <a:ext cx="0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70" name="Line 22"/>
            <p:cNvSpPr>
              <a:spLocks noChangeShapeType="1"/>
            </p:cNvSpPr>
            <p:nvPr/>
          </p:nvSpPr>
          <p:spPr bwMode="auto">
            <a:xfrm>
              <a:off x="3984" y="2928"/>
              <a:ext cx="9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71" name="Line 23"/>
            <p:cNvSpPr>
              <a:spLocks noChangeShapeType="1"/>
            </p:cNvSpPr>
            <p:nvPr/>
          </p:nvSpPr>
          <p:spPr bwMode="auto">
            <a:xfrm>
              <a:off x="4080" y="2928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72" name="Line 24"/>
            <p:cNvSpPr>
              <a:spLocks noChangeShapeType="1"/>
            </p:cNvSpPr>
            <p:nvPr/>
          </p:nvSpPr>
          <p:spPr bwMode="auto">
            <a:xfrm>
              <a:off x="4080" y="3360"/>
              <a:ext cx="432" cy="1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73" name="Text Box 25"/>
            <p:cNvSpPr txBox="1">
              <a:spLocks noChangeArrowheads="1"/>
            </p:cNvSpPr>
            <p:nvPr/>
          </p:nvSpPr>
          <p:spPr bwMode="auto">
            <a:xfrm>
              <a:off x="768" y="3552"/>
              <a:ext cx="1113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he-IL">
                  <a:latin typeface="Times New Roman" pitchFamily="18" charset="0"/>
                </a:rPr>
                <a:t>Roof Edges</a:t>
              </a:r>
            </a:p>
          </p:txBody>
        </p:sp>
        <p:sp>
          <p:nvSpPr>
            <p:cNvPr id="821274" name="Text Box 26"/>
            <p:cNvSpPr txBox="1">
              <a:spLocks noChangeArrowheads="1"/>
            </p:cNvSpPr>
            <p:nvPr/>
          </p:nvSpPr>
          <p:spPr bwMode="auto">
            <a:xfrm>
              <a:off x="3072" y="3552"/>
              <a:ext cx="1080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e-IL">
                  <a:latin typeface="Times New Roman" pitchFamily="18" charset="0"/>
                </a:rPr>
                <a:t>Line Edges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DA0802-9AF5-4B18-B96A-BE3DC3FF4294}" type="slidenum">
              <a:rPr lang="he-IL" altLang="en-US"/>
              <a:pPr/>
              <a:t>33</a:t>
            </a:fld>
            <a:endParaRPr lang="en-US" altLang="en-US"/>
          </a:p>
        </p:txBody>
      </p:sp>
      <p:sp>
        <p:nvSpPr>
          <p:cNvPr id="20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What causes an edge?</a:t>
            </a:r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5950"/>
            <a:ext cx="4008438" cy="4171950"/>
          </a:xfrm>
        </p:spPr>
        <p:txBody>
          <a:bodyPr/>
          <a:lstStyle/>
          <a:p>
            <a:r>
              <a:rPr lang="en-US" sz="2800" dirty="0"/>
              <a:t>Depth discontinuity</a:t>
            </a:r>
          </a:p>
          <a:p>
            <a:r>
              <a:rPr lang="en-US" sz="2800" dirty="0"/>
              <a:t>Surface orientation discontinuity</a:t>
            </a:r>
          </a:p>
          <a:p>
            <a:r>
              <a:rPr lang="en-US" sz="2800" dirty="0"/>
              <a:t>Reflectance discontinuity (i.e., change in surface material properties)</a:t>
            </a:r>
          </a:p>
          <a:p>
            <a:r>
              <a:rPr lang="en-US" sz="2800" dirty="0"/>
              <a:t>Illumination discontinuity (e.g., shadow)</a:t>
            </a:r>
          </a:p>
        </p:txBody>
      </p:sp>
      <p:pic>
        <p:nvPicPr>
          <p:cNvPr id="823300" name="Picture 4" descr="poly35_right_gray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0" y="2624931"/>
            <a:ext cx="4008437" cy="2897188"/>
          </a:xfrm>
          <a:noFill/>
          <a:ln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67200" y="5029200"/>
            <a:ext cx="1600200" cy="228600"/>
            <a:chOff x="2688" y="3168"/>
            <a:chExt cx="1008" cy="144"/>
          </a:xfrm>
        </p:grpSpPr>
        <p:sp>
          <p:nvSpPr>
            <p:cNvPr id="823302" name="Line 6"/>
            <p:cNvSpPr>
              <a:spLocks noChangeShapeType="1"/>
            </p:cNvSpPr>
            <p:nvPr/>
          </p:nvSpPr>
          <p:spPr bwMode="auto">
            <a:xfrm>
              <a:off x="2688" y="3168"/>
              <a:ext cx="912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he-IL"/>
            </a:p>
          </p:txBody>
        </p:sp>
        <p:sp>
          <p:nvSpPr>
            <p:cNvPr id="823303" name="Line 7"/>
            <p:cNvSpPr>
              <a:spLocks noChangeShapeType="1"/>
            </p:cNvSpPr>
            <p:nvPr/>
          </p:nvSpPr>
          <p:spPr bwMode="auto">
            <a:xfrm>
              <a:off x="3600" y="3216"/>
              <a:ext cx="96" cy="9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00400" y="3200400"/>
            <a:ext cx="2667000" cy="1752600"/>
            <a:chOff x="2016" y="2016"/>
            <a:chExt cx="1680" cy="1104"/>
          </a:xfrm>
        </p:grpSpPr>
        <p:sp>
          <p:nvSpPr>
            <p:cNvPr id="823305" name="Line 9"/>
            <p:cNvSpPr>
              <a:spLocks noChangeShapeType="1"/>
            </p:cNvSpPr>
            <p:nvPr/>
          </p:nvSpPr>
          <p:spPr bwMode="auto">
            <a:xfrm>
              <a:off x="2016" y="2016"/>
              <a:ext cx="1632" cy="10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he-IL"/>
            </a:p>
          </p:txBody>
        </p:sp>
        <p:sp>
          <p:nvSpPr>
            <p:cNvPr id="823306" name="Line 10"/>
            <p:cNvSpPr>
              <a:spLocks noChangeShapeType="1"/>
            </p:cNvSpPr>
            <p:nvPr/>
          </p:nvSpPr>
          <p:spPr bwMode="auto">
            <a:xfrm>
              <a:off x="3696" y="3024"/>
              <a:ext cx="0" cy="9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191000" y="2286000"/>
            <a:ext cx="2574925" cy="1901825"/>
            <a:chOff x="2640" y="1440"/>
            <a:chExt cx="1622" cy="1198"/>
          </a:xfrm>
        </p:grpSpPr>
        <p:sp>
          <p:nvSpPr>
            <p:cNvPr id="823308" name="Line 12"/>
            <p:cNvSpPr>
              <a:spLocks noChangeShapeType="1"/>
            </p:cNvSpPr>
            <p:nvPr/>
          </p:nvSpPr>
          <p:spPr bwMode="auto">
            <a:xfrm>
              <a:off x="2640" y="1440"/>
              <a:ext cx="1584" cy="110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he-IL"/>
            </a:p>
          </p:txBody>
        </p:sp>
        <p:sp>
          <p:nvSpPr>
            <p:cNvPr id="823309" name="Line 13"/>
            <p:cNvSpPr>
              <a:spLocks noChangeShapeType="1"/>
            </p:cNvSpPr>
            <p:nvPr/>
          </p:nvSpPr>
          <p:spPr bwMode="auto">
            <a:xfrm>
              <a:off x="4262" y="2494"/>
              <a:ext cx="0" cy="14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4114800" y="4572000"/>
            <a:ext cx="4267200" cy="1447800"/>
            <a:chOff x="2592" y="2880"/>
            <a:chExt cx="2688" cy="912"/>
          </a:xfrm>
        </p:grpSpPr>
        <p:sp>
          <p:nvSpPr>
            <p:cNvPr id="823311" name="Line 15"/>
            <p:cNvSpPr>
              <a:spLocks noChangeShapeType="1"/>
            </p:cNvSpPr>
            <p:nvPr/>
          </p:nvSpPr>
          <p:spPr bwMode="auto">
            <a:xfrm flipV="1">
              <a:off x="2592" y="2880"/>
              <a:ext cx="2496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he-IL"/>
            </a:p>
          </p:txBody>
        </p:sp>
        <p:sp>
          <p:nvSpPr>
            <p:cNvPr id="823312" name="Line 16"/>
            <p:cNvSpPr>
              <a:spLocks noChangeShapeType="1"/>
            </p:cNvSpPr>
            <p:nvPr/>
          </p:nvSpPr>
          <p:spPr bwMode="auto">
            <a:xfrm>
              <a:off x="5136" y="2880"/>
              <a:ext cx="144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23313" name="Text Box 17"/>
          <p:cNvSpPr txBox="1">
            <a:spLocks noChangeArrowheads="1"/>
          </p:cNvSpPr>
          <p:nvPr/>
        </p:nvSpPr>
        <p:spPr bwMode="auto">
          <a:xfrm>
            <a:off x="6096000" y="6400800"/>
            <a:ext cx="2855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Times" pitchFamily="18" charset="0"/>
              </a:rPr>
              <a:t>Slide credit: Christopher Rasmussen</a:t>
            </a:r>
            <a:r>
              <a:rPr lang="en-US">
                <a:latin typeface="Times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29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D90D4D-1DB8-4425-B3ED-F753AED4440A}" type="slidenum">
              <a:rPr lang="he-IL" altLang="en-US"/>
              <a:pPr/>
              <a:t>34</a:t>
            </a:fld>
            <a:endParaRPr lang="en-US" alt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Illusory Contours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24324" name="Picture 4" descr="TRIA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4938" y="2536825"/>
            <a:ext cx="6400800" cy="3352800"/>
          </a:xfrm>
          <a:prstGeom prst="rect">
            <a:avLst/>
          </a:prstGeom>
          <a:noFill/>
        </p:spPr>
      </p:pic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1447800" y="5715000"/>
            <a:ext cx="6781800" cy="4572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258888" y="2901950"/>
            <a:ext cx="3371850" cy="2352675"/>
            <a:chOff x="793" y="1828"/>
            <a:chExt cx="2124" cy="1482"/>
          </a:xfrm>
        </p:grpSpPr>
        <p:sp>
          <p:nvSpPr>
            <p:cNvPr id="824327" name="Rectangle 7"/>
            <p:cNvSpPr>
              <a:spLocks noChangeArrowheads="1"/>
            </p:cNvSpPr>
            <p:nvPr/>
          </p:nvSpPr>
          <p:spPr bwMode="auto">
            <a:xfrm>
              <a:off x="793" y="2910"/>
              <a:ext cx="855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4328" name="Rectangle 8"/>
            <p:cNvSpPr>
              <a:spLocks noChangeArrowheads="1"/>
            </p:cNvSpPr>
            <p:nvPr/>
          </p:nvSpPr>
          <p:spPr bwMode="auto">
            <a:xfrm>
              <a:off x="2427" y="2881"/>
              <a:ext cx="490" cy="373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4329" name="Rectangle 9"/>
            <p:cNvSpPr>
              <a:spLocks noChangeArrowheads="1"/>
            </p:cNvSpPr>
            <p:nvPr/>
          </p:nvSpPr>
          <p:spPr bwMode="auto">
            <a:xfrm>
              <a:off x="1622" y="1828"/>
              <a:ext cx="855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132388" y="2911475"/>
            <a:ext cx="2847975" cy="2212975"/>
            <a:chOff x="3233" y="1834"/>
            <a:chExt cx="1794" cy="1394"/>
          </a:xfrm>
        </p:grpSpPr>
        <p:sp>
          <p:nvSpPr>
            <p:cNvPr id="824331" name="Rectangle 11"/>
            <p:cNvSpPr>
              <a:spLocks noChangeArrowheads="1"/>
            </p:cNvSpPr>
            <p:nvPr/>
          </p:nvSpPr>
          <p:spPr bwMode="auto">
            <a:xfrm>
              <a:off x="4172" y="2828"/>
              <a:ext cx="855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4332" name="Rectangle 12"/>
            <p:cNvSpPr>
              <a:spLocks noChangeArrowheads="1"/>
            </p:cNvSpPr>
            <p:nvPr/>
          </p:nvSpPr>
          <p:spPr bwMode="auto">
            <a:xfrm>
              <a:off x="3233" y="2786"/>
              <a:ext cx="352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4333" name="Rectangle 13"/>
            <p:cNvSpPr>
              <a:spLocks noChangeArrowheads="1"/>
            </p:cNvSpPr>
            <p:nvPr/>
          </p:nvSpPr>
          <p:spPr bwMode="auto">
            <a:xfrm>
              <a:off x="3324" y="1834"/>
              <a:ext cx="855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AAFC85-1DDF-4BF0-BBBD-155C3606F2AD}" type="slidenum">
              <a:rPr lang="he-IL" altLang="en-US"/>
              <a:pPr/>
              <a:t>35</a:t>
            </a:fld>
            <a:endParaRPr lang="en-US" alt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 dirty="0"/>
              <a:t>Computer Vision by Y. Moses</a:t>
            </a:r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311408"/>
            <a:ext cx="7772400" cy="1143000"/>
          </a:xfrm>
        </p:spPr>
        <p:txBody>
          <a:bodyPr/>
          <a:lstStyle/>
          <a:p>
            <a:r>
              <a:rPr lang="en-US" altLang="he-IL" dirty="0"/>
              <a:t>Other Edges</a:t>
            </a:r>
            <a:endParaRPr lang="en-GB" dirty="0"/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26372" name="Rectangle 4" descr="White marble"/>
          <p:cNvSpPr>
            <a:spLocks noChangeArrowheads="1"/>
          </p:cNvSpPr>
          <p:nvPr/>
        </p:nvSpPr>
        <p:spPr bwMode="auto">
          <a:xfrm>
            <a:off x="1052512" y="4027487"/>
            <a:ext cx="6338888" cy="23733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826373" name="Oval 5" descr="White marble"/>
          <p:cNvSpPr>
            <a:spLocks noChangeArrowheads="1"/>
          </p:cNvSpPr>
          <p:nvPr/>
        </p:nvSpPr>
        <p:spPr bwMode="auto">
          <a:xfrm>
            <a:off x="4648200" y="4657725"/>
            <a:ext cx="1100137" cy="989012"/>
          </a:xfrm>
          <a:prstGeom prst="ellips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826374" name="Rectangle 6" descr="Large grid"/>
          <p:cNvSpPr>
            <a:spLocks noChangeArrowheads="1"/>
          </p:cNvSpPr>
          <p:nvPr/>
        </p:nvSpPr>
        <p:spPr bwMode="auto">
          <a:xfrm>
            <a:off x="1028528" y="1665287"/>
            <a:ext cx="6338887" cy="2373313"/>
          </a:xfrm>
          <a:prstGeom prst="rect">
            <a:avLst/>
          </a:prstGeom>
          <a:pattFill prst="lgGrid">
            <a:fgClr>
              <a:srgbClr val="0066FF"/>
            </a:fgClr>
            <a:bgClr>
              <a:srgbClr val="FFFFFF"/>
            </a:bgClr>
          </a:patt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826375" name="Oval 7" descr="Small grid"/>
          <p:cNvSpPr>
            <a:spLocks noChangeArrowheads="1"/>
          </p:cNvSpPr>
          <p:nvPr/>
        </p:nvSpPr>
        <p:spPr bwMode="auto">
          <a:xfrm>
            <a:off x="4624215" y="2295525"/>
            <a:ext cx="1100138" cy="989012"/>
          </a:xfrm>
          <a:prstGeom prst="ellipse">
            <a:avLst/>
          </a:prstGeom>
          <a:pattFill prst="smGrid">
            <a:fgClr>
              <a:srgbClr val="0066FF"/>
            </a:fgClr>
            <a:bgClr>
              <a:srgbClr val="FFFFFF"/>
            </a:bgClr>
          </a:pattFill>
          <a:ln w="12700" cap="sq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" name="Rectangle 1"/>
          <p:cNvSpPr/>
          <p:nvPr/>
        </p:nvSpPr>
        <p:spPr>
          <a:xfrm>
            <a:off x="5583065" y="3465512"/>
            <a:ext cx="3103735" cy="4616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altLang="he-IL" dirty="0"/>
              <a:t>Discontinuity in texture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2568" y="4775055"/>
            <a:ext cx="3121367" cy="4616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altLang="he-IL" dirty="0"/>
              <a:t>Discontinuity in motion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1905000"/>
            <a:ext cx="2933816" cy="4616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altLang="he-IL" dirty="0"/>
              <a:t>Discontinuity in depth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3" grpId="0" animBg="1"/>
      <p:bldP spid="826375" grpId="0" animBg="1"/>
      <p:bldP spid="2" grpId="0" animBg="1"/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431B-4426-2133-A0E0-BF1930CF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- 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4515B7-750A-1480-CFD2-7EB91960C7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A4AD11-D66B-46B1-B25E-59F5C45BAA13}" type="slidenum">
              <a:rPr lang="he-IL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20072-031E-4C48-B5D8-6E2E9C6DE5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698200-D863-4F31-3B2F-90F4BEC20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5862835"/>
            <a:ext cx="81788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Segment Anything, Kirillov et al 2023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CFCEC-AF33-F6BC-F618-91E282B4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6" y="1861382"/>
            <a:ext cx="4851649" cy="37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0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computational approach to edge detection, Canny, Readings in computer vision: issues, problems, principles, and paradigms, 1987</a:t>
            </a:r>
          </a:p>
          <a:p>
            <a:r>
              <a:rPr lang="en-US" sz="2400" dirty="0"/>
              <a:t>Forsyth &amp; Ponce, chapter 8</a:t>
            </a:r>
          </a:p>
          <a:p>
            <a:r>
              <a:rPr lang="en-US" sz="2400" dirty="0"/>
              <a:t>Additional reading for a broader picture:  </a:t>
            </a:r>
            <a:br>
              <a:rPr lang="en-US" sz="2400" dirty="0"/>
            </a:br>
            <a:r>
              <a:rPr lang="en-US" sz="2400" dirty="0" err="1"/>
              <a:t>Szeliski</a:t>
            </a:r>
            <a:r>
              <a:rPr lang="en-US" sz="2400" dirty="0"/>
              <a:t>, chapter 4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418728241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 Issues</a:t>
            </a:r>
            <a:br>
              <a:rPr lang="en-US" dirty="0"/>
            </a:br>
            <a:r>
              <a:rPr lang="en-US" dirty="0"/>
              <a:t>Vectorize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𝑚𝑇</m:t>
                        </m:r>
                      </m:sub>
                    </m:sSub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𝑖𝑔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𝑖𝑔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𝑚𝑇</m:t>
                        </m:r>
                      </m:sub>
                    </m:sSub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nor/>
                      </m:rPr>
                      <a:rPr lang="en-US" altLang="he-IL" i="1" dirty="0">
                        <a:solidFill>
                          <a:srgbClr val="33CC33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altLang="he-IL" i="1" baseline="-25000" dirty="0">
                        <a:solidFill>
                          <a:srgbClr val="33CC33"/>
                        </a:solidFill>
                      </a:rPr>
                      <m:t>low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𝑑𝑖𝑙𝑎𝑡𝑒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dirty="0"/>
                  <a:t> be …   (use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np.dilate</a:t>
                </a:r>
                <a:r>
                  <a:rPr lang="en-US" i="1" dirty="0">
                    <a:solidFill>
                      <a:schemeClr val="tx1"/>
                    </a:solidFill>
                  </a:rPr>
                  <a:t>()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𝑑𝑖𝑙𝑎𝑡𝑒</m:t>
                        </m:r>
                      </m:sub>
                      <m:sup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he-IL" b="0" i="0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66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implies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dirty="0"/>
                  <a:t> is a neighbor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b="0" dirty="0">
                  <a:solidFill>
                    <a:srgbClr val="0066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 t="-21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686154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to be the labeled of connected components in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sz="3600" dirty="0"/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cv2.connectedComponents(a_stripes2, connectivity=8)</a:t>
                </a:r>
              </a:p>
              <a:p>
                <a:r>
                  <a:rPr lang="en-US" dirty="0"/>
                  <a:t>Add the connected component of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 t="-1752" r="-29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40853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CE51ADB-72C3-4765-BE16-D48BA775C290}" type="slidenum">
              <a:rPr lang="he-IL" altLang="en-US"/>
              <a:pPr/>
              <a:t>4</a:t>
            </a:fld>
            <a:endParaRPr lang="en-US" altLang="en-US"/>
          </a:p>
        </p:txBody>
      </p:sp>
      <p:sp>
        <p:nvSpPr>
          <p:cNvPr id="5632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Intensity Edge 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800" dirty="0"/>
              <a:t>An image contour along a change in surface brightness/color</a:t>
            </a:r>
          </a:p>
          <a:p>
            <a:pPr lvl="1">
              <a:lnSpc>
                <a:spcPct val="90000"/>
              </a:lnSpc>
            </a:pPr>
            <a:endParaRPr lang="en-US" altLang="he-IL" sz="24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800" dirty="0"/>
              <a:t>  </a:t>
            </a:r>
          </a:p>
        </p:txBody>
      </p:sp>
      <p:pic>
        <p:nvPicPr>
          <p:cNvPr id="7" name="Picture 2" descr="HAr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923919"/>
            <a:ext cx="3284538" cy="267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harring-edg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9723" y="2923919"/>
            <a:ext cx="3273177" cy="266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735292" y="5810492"/>
            <a:ext cx="46655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Keith Haring by </a:t>
            </a:r>
            <a:r>
              <a:rPr lang="en-US" b="1"/>
              <a:t>Annie Leibovitch</a:t>
            </a:r>
            <a:r>
              <a:rPr lang="en-US"/>
              <a:t> 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F5A2-AC96-4EA7-B040-A58C9BBC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6E0C6EE-7B94-419F-9FD8-F277EE176E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885950"/>
          <a:ext cx="2362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59556"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59556"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59556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59556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59556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59556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59556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59556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D52D-4BA1-45B2-AB7A-8627727D18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99A12-F4F2-4590-B5FC-F03D0FBC4E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4887E-5DBB-44F5-B47A-7B35F42E89B3}"/>
                  </a:ext>
                </a:extLst>
              </p:cNvPr>
              <p:cNvSpPr txBox="1"/>
              <p:nvPr/>
            </p:nvSpPr>
            <p:spPr>
              <a:xfrm>
                <a:off x="381000" y="4213349"/>
                <a:ext cx="4610100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he-IL" sz="20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he-IL" sz="200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he-IL" sz="20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2000" dirty="0"/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𝑚𝑇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𝑖𝑔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IL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4887E-5DBB-44F5-B47A-7B35F42E8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213349"/>
                <a:ext cx="4610100" cy="425053"/>
              </a:xfrm>
              <a:prstGeom prst="rect">
                <a:avLst/>
              </a:prstGeom>
              <a:blipFill>
                <a:blip r:embed="rId2"/>
                <a:stretch>
                  <a:fillRect l="-1455" t="-7143" b="-185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BC866534-EBEC-4762-80A3-06C2FE126E56}"/>
              </a:ext>
            </a:extLst>
          </p:cNvPr>
          <p:cNvGraphicFramePr>
            <a:graphicFrameLocks/>
          </p:cNvGraphicFramePr>
          <p:nvPr/>
        </p:nvGraphicFramePr>
        <p:xfrm>
          <a:off x="6248400" y="1885950"/>
          <a:ext cx="2362200" cy="220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25409B-6D11-484E-8E28-DA3FD0FE8B4F}"/>
                  </a:ext>
                </a:extLst>
              </p:cNvPr>
              <p:cNvSpPr txBox="1"/>
              <p:nvPr/>
            </p:nvSpPr>
            <p:spPr>
              <a:xfrm>
                <a:off x="5715000" y="4267200"/>
                <a:ext cx="4610100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𝑖𝑔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𝑚𝑇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nor/>
                      </m:rPr>
                      <a:rPr lang="en-US" altLang="he-IL" sz="2000" i="1" dirty="0">
                        <a:solidFill>
                          <a:srgbClr val="33CC33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altLang="he-IL" sz="2000" i="1" baseline="-25000" dirty="0">
                        <a:solidFill>
                          <a:srgbClr val="33CC33"/>
                        </a:solidFill>
                      </a:rPr>
                      <m:t>low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25409B-6D11-484E-8E28-DA3FD0FE8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267200"/>
                <a:ext cx="4610100" cy="425053"/>
              </a:xfrm>
              <a:prstGeom prst="rect">
                <a:avLst/>
              </a:prstGeom>
              <a:blipFill>
                <a:blip r:embed="rId3"/>
                <a:stretch>
                  <a:fillRect l="-1455" t="-7143" b="-185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7CF78AC3-2FA7-4A83-B2B7-CC4EF2DFF17B}"/>
              </a:ext>
            </a:extLst>
          </p:cNvPr>
          <p:cNvGraphicFramePr>
            <a:graphicFrameLocks/>
          </p:cNvGraphicFramePr>
          <p:nvPr/>
        </p:nvGraphicFramePr>
        <p:xfrm>
          <a:off x="3390900" y="1908810"/>
          <a:ext cx="2362200" cy="2135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66938"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66938"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66938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66938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66938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66938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66938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66938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0B316A9-FEF8-4223-BCDD-AFE0CCA936E0}"/>
              </a:ext>
            </a:extLst>
          </p:cNvPr>
          <p:cNvGraphicFramePr>
            <a:graphicFrameLocks/>
          </p:cNvGraphicFramePr>
          <p:nvPr/>
        </p:nvGraphicFramePr>
        <p:xfrm>
          <a:off x="457200" y="1885950"/>
          <a:ext cx="2362200" cy="220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3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F5A2-AC96-4EA7-B040-A58C9BBC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D52D-4BA1-45B2-AB7A-8627727D18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99A12-F4F2-4590-B5FC-F03D0FBC4E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FB1F57-21BD-4504-A2EF-BAC24C211290}"/>
                  </a:ext>
                </a:extLst>
              </p:cNvPr>
              <p:cNvSpPr txBox="1"/>
              <p:nvPr/>
            </p:nvSpPr>
            <p:spPr>
              <a:xfrm>
                <a:off x="800100" y="4267200"/>
                <a:ext cx="1714500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𝑑𝑖𝑙𝑎𝑡𝑒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FB1F57-21BD-4504-A2EF-BAC24C211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4267200"/>
                <a:ext cx="1714500" cy="4912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4254D9A-B5F9-4C7F-8375-4B02990F8841}"/>
              </a:ext>
            </a:extLst>
          </p:cNvPr>
          <p:cNvGraphicFramePr>
            <a:graphicFrameLocks/>
          </p:cNvGraphicFramePr>
          <p:nvPr/>
        </p:nvGraphicFramePr>
        <p:xfrm>
          <a:off x="508000" y="1885950"/>
          <a:ext cx="2362200" cy="220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4638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2606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L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L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L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0DA14863-4079-4E38-835A-A0877CE3A9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1844040"/>
          <a:ext cx="2362200" cy="220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64011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08429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75749"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L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L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L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L" sz="1100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052CAE6-BC83-4BB4-AE7A-48B76A92E555}"/>
              </a:ext>
            </a:extLst>
          </p:cNvPr>
          <p:cNvGraphicFramePr>
            <a:graphicFrameLocks/>
          </p:cNvGraphicFramePr>
          <p:nvPr/>
        </p:nvGraphicFramePr>
        <p:xfrm>
          <a:off x="3200400" y="1885950"/>
          <a:ext cx="2362200" cy="220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EF03EB-1E47-4AA6-BFB2-872EE39743E4}"/>
                  </a:ext>
                </a:extLst>
              </p:cNvPr>
              <p:cNvSpPr txBox="1"/>
              <p:nvPr/>
            </p:nvSpPr>
            <p:spPr>
              <a:xfrm>
                <a:off x="2076450" y="4297684"/>
                <a:ext cx="4610100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EF03EB-1E47-4AA6-BFB2-872EE3974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50" y="4297684"/>
                <a:ext cx="4610100" cy="468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0F52D-3BA4-43E9-8C41-FBB35D718CF7}"/>
                  </a:ext>
                </a:extLst>
              </p:cNvPr>
              <p:cNvSpPr txBox="1"/>
              <p:nvPr/>
            </p:nvSpPr>
            <p:spPr>
              <a:xfrm>
                <a:off x="4972050" y="4267200"/>
                <a:ext cx="4610100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𝑑𝑖𝑙𝑎𝑡𝑒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0F52D-3BA4-43E9-8C41-FBB35D71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50" y="4267200"/>
                <a:ext cx="4610100" cy="491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E94451-7E4C-44D4-BE4E-1707E4E30C41}"/>
                  </a:ext>
                </a:extLst>
              </p:cNvPr>
              <p:cNvSpPr txBox="1"/>
              <p:nvPr/>
            </p:nvSpPr>
            <p:spPr>
              <a:xfrm>
                <a:off x="838200" y="5239031"/>
                <a:ext cx="7797790" cy="1243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implies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dirty="0"/>
                  <a:t> is a neighbor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E94451-7E4C-44D4-BE4E-1707E4E30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39031"/>
                <a:ext cx="7797790" cy="12430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832100" y="2693679"/>
            <a:ext cx="304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76900" y="2676362"/>
            <a:ext cx="304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=</a:t>
            </a:r>
            <a:endParaRPr lang="he-I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31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F5A2-AC96-4EA7-B040-A58C9BBC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D52D-4BA1-45B2-AB7A-8627727D18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99A12-F4F2-4590-B5FC-F03D0FBC4E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052CAE6-BC83-4BB4-AE7A-48B76A92E555}"/>
              </a:ext>
            </a:extLst>
          </p:cNvPr>
          <p:cNvGraphicFramePr>
            <a:graphicFrameLocks/>
          </p:cNvGraphicFramePr>
          <p:nvPr/>
        </p:nvGraphicFramePr>
        <p:xfrm>
          <a:off x="3200400" y="1885950"/>
          <a:ext cx="2362200" cy="220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e-IL" sz="1050" dirty="0"/>
                        <a:t>1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0F52D-3BA4-43E9-8C41-FBB35D718CF7}"/>
                  </a:ext>
                </a:extLst>
              </p:cNvPr>
              <p:cNvSpPr txBox="1"/>
              <p:nvPr/>
            </p:nvSpPr>
            <p:spPr>
              <a:xfrm>
                <a:off x="-533400" y="4265528"/>
                <a:ext cx="4610100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0F52D-3BA4-43E9-8C41-FBB35D71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4265528"/>
                <a:ext cx="4610100" cy="468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E94451-7E4C-44D4-BE4E-1707E4E30C41}"/>
                  </a:ext>
                </a:extLst>
              </p:cNvPr>
              <p:cNvSpPr txBox="1"/>
              <p:nvPr/>
            </p:nvSpPr>
            <p:spPr>
              <a:xfrm>
                <a:off x="638815" y="5233111"/>
                <a:ext cx="7797790" cy="1213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Add the connected component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E94451-7E4C-44D4-BE4E-1707E4E30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15" y="5233111"/>
                <a:ext cx="7797790" cy="1213409"/>
              </a:xfrm>
              <a:prstGeom prst="rect">
                <a:avLst/>
              </a:prstGeom>
              <a:blipFill>
                <a:blip r:embed="rId3"/>
                <a:stretch>
                  <a:fillRect l="-1251" t="-3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3F92E3F3-B6A6-4C62-9ACD-3DC41BB6B3B5}"/>
              </a:ext>
            </a:extLst>
          </p:cNvPr>
          <p:cNvGraphicFramePr>
            <a:graphicFrameLocks/>
          </p:cNvGraphicFramePr>
          <p:nvPr/>
        </p:nvGraphicFramePr>
        <p:xfrm>
          <a:off x="6019800" y="1885948"/>
          <a:ext cx="2514600" cy="220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75035"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75035"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75035"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75035"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75035"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75035"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75035"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75035"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79B1C2DF-62BE-404C-ACDA-834082E34A21}"/>
              </a:ext>
            </a:extLst>
          </p:cNvPr>
          <p:cNvGraphicFramePr>
            <a:graphicFrameLocks/>
          </p:cNvGraphicFramePr>
          <p:nvPr/>
        </p:nvGraphicFramePr>
        <p:xfrm>
          <a:off x="457200" y="1885950"/>
          <a:ext cx="2362200" cy="220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388834732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90124576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41035401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103716718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20108209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372316002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1742901113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531214471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3037390906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995860064"/>
                    </a:ext>
                  </a:extLst>
                </a:gridCol>
              </a:tblGrid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21773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12100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30027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30445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61792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06834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7371"/>
                  </a:ext>
                </a:extLst>
              </a:tr>
              <a:tr h="275749"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84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B58BE1-15DC-4075-99E1-77B237782956}"/>
                  </a:ext>
                </a:extLst>
              </p:cNvPr>
              <p:cNvSpPr txBox="1"/>
              <p:nvPr/>
            </p:nvSpPr>
            <p:spPr>
              <a:xfrm>
                <a:off x="2254255" y="4209699"/>
                <a:ext cx="4610100" cy="1026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dirty="0"/>
                        <m:t>to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r>
                        <m:rPr>
                          <m:nor/>
                        </m:rPr>
                        <a:rPr lang="en-US" sz="2000" dirty="0"/>
                        <m:t>be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r>
                        <m:rPr>
                          <m:nor/>
                        </m:rPr>
                        <a:rPr lang="en-US" sz="2000" dirty="0"/>
                        <m:t>the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r>
                        <m:rPr>
                          <m:nor/>
                        </m:rPr>
                        <a:rPr lang="en-US" sz="2000" dirty="0"/>
                        <m:t>labeled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of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r>
                        <m:rPr>
                          <m:nor/>
                        </m:rPr>
                        <a:rPr lang="en-US" sz="2000" dirty="0"/>
                        <m:t>connected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r>
                        <m:rPr>
                          <m:nor/>
                        </m:rPr>
                        <a:rPr lang="en-US" sz="2000" dirty="0"/>
                        <m:t>components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r>
                        <m:rPr>
                          <m:nor/>
                        </m:rPr>
                        <a:rPr lang="en-US" sz="2000" dirty="0"/>
                        <m:t>in</m:t>
                      </m:r>
                      <m:r>
                        <m:rPr>
                          <m:nor/>
                        </m:rPr>
                        <a:rPr lang="en-US" sz="2000" dirty="0"/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B58BE1-15DC-4075-99E1-77B237782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55" y="4209699"/>
                <a:ext cx="4610100" cy="1026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FEEE01-6051-41D8-B68D-83AA71D5ED4B}"/>
                  </a:ext>
                </a:extLst>
              </p:cNvPr>
              <p:cNvSpPr txBox="1"/>
              <p:nvPr/>
            </p:nvSpPr>
            <p:spPr>
              <a:xfrm>
                <a:off x="4972050" y="4171921"/>
                <a:ext cx="4610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Result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FEEE01-6051-41D8-B68D-83AA71D5E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50" y="4171921"/>
                <a:ext cx="46101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36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Geometry</a:t>
            </a:r>
            <a:endParaRPr lang="he-IL" altLang="en-US" dirty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Image formation</a:t>
            </a:r>
          </a:p>
          <a:p>
            <a:pPr lvl="1"/>
            <a:r>
              <a:rPr lang="en-US" altLang="en-US" dirty="0"/>
              <a:t>Geometry – point location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Radiometry – point color</a:t>
            </a:r>
          </a:p>
          <a:p>
            <a:r>
              <a:rPr lang="en-US" altLang="en-US" dirty="0"/>
              <a:t>Recovering -3D shape</a:t>
            </a:r>
          </a:p>
          <a:p>
            <a:pPr lvl="1"/>
            <a:r>
              <a:rPr lang="en-US" altLang="en-US" dirty="0"/>
              <a:t>Two or more images </a:t>
            </a:r>
          </a:p>
          <a:p>
            <a:r>
              <a:rPr lang="en-US" altLang="en-US" dirty="0"/>
              <a:t>Mathematical tools:</a:t>
            </a:r>
          </a:p>
          <a:p>
            <a:pPr lvl="1"/>
            <a:r>
              <a:rPr lang="en-US" altLang="en-US" dirty="0"/>
              <a:t>Euclidean geometry</a:t>
            </a:r>
          </a:p>
          <a:p>
            <a:pPr lvl="1"/>
            <a:r>
              <a:rPr lang="en-US" altLang="en-US" dirty="0"/>
              <a:t>Projective geometry</a:t>
            </a:r>
            <a:endParaRPr lang="he-IL" altLang="en-US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7787D28-55DD-4DAC-BE29-4AED5DD31006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43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pic>
        <p:nvPicPr>
          <p:cNvPr id="6" name="Picture 4" descr="02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793" y="1885950"/>
            <a:ext cx="307975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1C77631-AE5D-4892-939F-FD6E9B6771F9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44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Why 3D?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/>
              <a:t>Applications:</a:t>
            </a:r>
          </a:p>
          <a:p>
            <a:pPr lvl="1"/>
            <a:r>
              <a:rPr lang="en-US" altLang="he-IL" dirty="0"/>
              <a:t>Object recognition</a:t>
            </a:r>
          </a:p>
          <a:p>
            <a:pPr lvl="1"/>
            <a:r>
              <a:rPr lang="en-US" altLang="he-IL" dirty="0"/>
              <a:t>Navigation</a:t>
            </a:r>
          </a:p>
          <a:p>
            <a:pPr lvl="1"/>
            <a:r>
              <a:rPr lang="en-US" altLang="he-IL" dirty="0"/>
              <a:t>Graphics</a:t>
            </a:r>
          </a:p>
          <a:p>
            <a:pPr lvl="1"/>
            <a:r>
              <a:rPr lang="en-US" altLang="he-IL" dirty="0"/>
              <a:t>Augmented data</a:t>
            </a:r>
          </a:p>
          <a:p>
            <a:pPr lvl="1"/>
            <a:r>
              <a:rPr lang="en-US" altLang="he-IL" dirty="0"/>
              <a:t>Virtual reality</a:t>
            </a:r>
          </a:p>
          <a:p>
            <a:pPr lvl="1"/>
            <a:endParaRPr lang="en-US" altLang="he-IL" dirty="0"/>
          </a:p>
        </p:txBody>
      </p:sp>
      <p:pic>
        <p:nvPicPr>
          <p:cNvPr id="12294" name="Picture 7" descr="office-op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13" y="4014788"/>
            <a:ext cx="30861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9" descr="sand%20toy%20s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1838325"/>
            <a:ext cx="216058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FC60A8D-2C00-4294-9CE4-8701D26AC472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45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43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843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Camera Obscura</a:t>
            </a:r>
            <a:endParaRPr lang="en-GB" altLang="he-IL"/>
          </a:p>
        </p:txBody>
      </p:sp>
      <p:pic>
        <p:nvPicPr>
          <p:cNvPr id="18437" name="Picture 1031" descr="camera-obscur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2070100"/>
            <a:ext cx="6011863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22425" y="56460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he-IL" dirty="0"/>
              <a:t>First photograph: </a:t>
            </a:r>
            <a:r>
              <a:rPr lang="en-US" altLang="he-IL" dirty="0">
                <a:latin typeface="Times New Roman" panose="02020603050405020304" pitchFamily="18" charset="0"/>
                <a:cs typeface="David Transparent" panose="020E0502060401010101" pitchFamily="34" charset="-79"/>
              </a:rPr>
              <a:t>1829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lang="en-US" altLang="he-IL" dirty="0" err="1">
                <a:latin typeface="Times New Roman" panose="02020603050405020304" pitchFamily="18" charset="0"/>
                <a:cs typeface="Arial" panose="020B0604020202020204" pitchFamily="34" charset="0"/>
              </a:rPr>
              <a:t>é</a:t>
            </a:r>
            <a:r>
              <a:rPr lang="en-US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phore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r>
              <a:rPr lang="en-US" altLang="he-IL" dirty="0" err="1">
                <a:latin typeface="Times New Roman" panose="02020603050405020304" pitchFamily="18" charset="0"/>
                <a:cs typeface="Arial" panose="020B0604020202020204" pitchFamily="34" charset="0"/>
              </a:rPr>
              <a:t>é</a:t>
            </a:r>
            <a:r>
              <a:rPr lang="en-US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pce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9C178D5-85F9-4B6F-BBA5-EAD92E0477DE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46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38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Cameras</a:t>
            </a:r>
          </a:p>
        </p:txBody>
      </p:sp>
      <p:pic>
        <p:nvPicPr>
          <p:cNvPr id="274435" name="Picture 3" descr="Image:Cam 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38100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436" name="Picture 4" descr="r9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26" y="1708944"/>
            <a:ext cx="186536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437" name="Picture 5" descr="Logitech%2520QuickCam%2520Pro%25204000%2520Web%2520Camera%25201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1920874"/>
            <a:ext cx="1584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38" name="Text Box 6"/>
          <p:cNvSpPr txBox="1">
            <a:spLocks noChangeArrowheads="1"/>
          </p:cNvSpPr>
          <p:nvPr/>
        </p:nvSpPr>
        <p:spPr bwMode="auto">
          <a:xfrm>
            <a:off x="1547813" y="3284538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he-IL" altLang="he-IL" sz="240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מצלמות של פעם</a:t>
            </a:r>
            <a:endParaRPr kumimoji="0" lang="en-US" altLang="he-IL" sz="240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439" name="Text Box 7"/>
          <p:cNvSpPr txBox="1">
            <a:spLocks noChangeArrowheads="1"/>
          </p:cNvSpPr>
          <p:nvPr/>
        </p:nvSpPr>
        <p:spPr bwMode="auto">
          <a:xfrm>
            <a:off x="4651326" y="2991645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he-IL" altLang="he-IL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מצלמה דיגיטלית</a:t>
            </a:r>
            <a:endParaRPr kumimoji="0" lang="en-US" altLang="he-IL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440" name="Text Box 8"/>
          <p:cNvSpPr txBox="1">
            <a:spLocks noChangeArrowheads="1"/>
          </p:cNvSpPr>
          <p:nvPr/>
        </p:nvSpPr>
        <p:spPr bwMode="auto">
          <a:xfrm>
            <a:off x="6442074" y="3281669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he-IL" altLang="he-IL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מצלמת רשת</a:t>
            </a:r>
            <a:endParaRPr kumimoji="0" lang="en-US" altLang="he-IL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4441" name="Picture 9" descr="portablecameraob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05263"/>
            <a:ext cx="3384550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42" name="Text Box 10"/>
          <p:cNvSpPr txBox="1">
            <a:spLocks noChangeArrowheads="1"/>
          </p:cNvSpPr>
          <p:nvPr/>
        </p:nvSpPr>
        <p:spPr bwMode="auto">
          <a:xfrm>
            <a:off x="395288" y="6021388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he-IL" altLang="he-IL" sz="240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קמרה אובסקורה</a:t>
            </a:r>
            <a:endParaRPr kumimoji="0" lang="en-US" altLang="he-IL" sz="240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443" name="Line 11"/>
          <p:cNvSpPr>
            <a:spLocks noChangeShapeType="1"/>
          </p:cNvSpPr>
          <p:nvPr/>
        </p:nvSpPr>
        <p:spPr bwMode="auto">
          <a:xfrm flipH="1" flipV="1">
            <a:off x="1979613" y="3933825"/>
            <a:ext cx="504825" cy="503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44" name="Line 12"/>
          <p:cNvSpPr>
            <a:spLocks noChangeShapeType="1"/>
          </p:cNvSpPr>
          <p:nvPr/>
        </p:nvSpPr>
        <p:spPr bwMode="auto">
          <a:xfrm flipV="1">
            <a:off x="4211150" y="2450368"/>
            <a:ext cx="5746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45" name="Line 13"/>
          <p:cNvSpPr>
            <a:spLocks noChangeShapeType="1"/>
          </p:cNvSpPr>
          <p:nvPr/>
        </p:nvSpPr>
        <p:spPr bwMode="auto">
          <a:xfrm flipV="1">
            <a:off x="6293729" y="2462215"/>
            <a:ext cx="431800" cy="79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689" name="Picture 17" descr="http://news.google.co.il/news/tbn/gF6xcKb1clMJ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1" y="4026634"/>
            <a:ext cx="1173162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8055705" y="3306730"/>
            <a:ext cx="1956" cy="61756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8" grpId="0" autoUpdateAnimBg="0"/>
      <p:bldP spid="274439" grpId="0" autoUpdateAnimBg="0"/>
      <p:bldP spid="274440" grpId="0" autoUpdateAnimBg="0"/>
      <p:bldP spid="274442" grpId="0" autoUpdateAnimBg="0"/>
      <p:bldP spid="274443" grpId="0" animBg="1"/>
      <p:bldP spid="274444" grpId="0" animBg="1"/>
      <p:bldP spid="27444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89A4FB0-B3A2-4196-AC74-C13FB97BBC09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47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33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Image Formation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4676" y="1600200"/>
            <a:ext cx="8382001" cy="4171950"/>
          </a:xfrm>
        </p:spPr>
        <p:txBody>
          <a:bodyPr/>
          <a:lstStyle/>
          <a:p>
            <a:r>
              <a:rPr lang="en-US" altLang="he-IL" dirty="0"/>
              <a:t>Location in the 2D image</a:t>
            </a:r>
          </a:p>
          <a:p>
            <a:pPr lvl="1"/>
            <a:r>
              <a:rPr lang="en-US" altLang="he-IL" dirty="0"/>
              <a:t>The 3D point location with respect to the camera</a:t>
            </a:r>
          </a:p>
          <a:p>
            <a:pPr lvl="1"/>
            <a:r>
              <a:rPr lang="en-US" altLang="he-IL" dirty="0"/>
              <a:t>The camera optics</a:t>
            </a:r>
          </a:p>
        </p:txBody>
      </p:sp>
      <p:pic>
        <p:nvPicPr>
          <p:cNvPr id="79880" name="Picture 8" descr="Alberto Giacometti: A Line Through Ti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91" y="3156007"/>
            <a:ext cx="1784099" cy="26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2" name="Picture 10" descr="Dealer Who Tried To Sell Fake Giacometti Trialed - artnet Ne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16738"/>
            <a:ext cx="1565667" cy="288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5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bldLvl="2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Perspective</a:t>
            </a:r>
          </a:p>
          <a:p>
            <a:r>
              <a:rPr lang="en-US" dirty="0"/>
              <a:t>Orthographic</a:t>
            </a:r>
          </a:p>
          <a:p>
            <a:r>
              <a:rPr lang="en-US" dirty="0" err="1"/>
              <a:t>Paraperspective</a:t>
            </a:r>
            <a:r>
              <a:rPr lang="en-US" dirty="0"/>
              <a:t> </a:t>
            </a:r>
          </a:p>
          <a:p>
            <a:r>
              <a:rPr lang="en-US" dirty="0"/>
              <a:t>Affine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10C76D-B014-4D53-951F-DA4DE646BCB7}" type="slidenum">
              <a:rPr lang="he-IL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4173415" y="2649415"/>
            <a:ext cx="398585" cy="1688123"/>
          </a:xfrm>
          <a:prstGeom prst="rightBrace">
            <a:avLst/>
          </a:prstGeom>
          <a:noFill/>
          <a:ln w="28575" cap="sq" cmpd="sng" algn="ctr">
            <a:solidFill>
              <a:srgbClr val="990099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8985" y="3198167"/>
            <a:ext cx="3169261" cy="523220"/>
          </a:xfrm>
          <a:prstGeom prst="rect">
            <a:avLst/>
          </a:prstGeom>
          <a:solidFill>
            <a:srgbClr val="CC99FF"/>
          </a:solidFill>
          <a:ln>
            <a:solidFill>
              <a:srgbClr val="990099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sz="2800" dirty="0">
                <a:solidFill>
                  <a:srgbClr val="003399"/>
                </a:solidFill>
                <a:latin typeface="+mn-lt"/>
              </a:rPr>
              <a:t>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096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08B5752-5C46-415B-B66C-6EC84C67867A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49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48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The Pinhole Camera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/>
              <a:t>Infinitesimally small aperture.</a:t>
            </a:r>
          </a:p>
          <a:p>
            <a:r>
              <a:rPr lang="en-US" altLang="he-IL"/>
              <a:t>Straight rays of lights travel 		  through the aperture to the 		    image plane</a:t>
            </a:r>
          </a:p>
          <a:p>
            <a:r>
              <a:rPr lang="en-US" altLang="he-IL"/>
              <a:t>Each scene point 				  projects to a single 			    image point</a:t>
            </a:r>
          </a:p>
        </p:txBody>
      </p:sp>
      <p:grpSp>
        <p:nvGrpSpPr>
          <p:cNvPr id="20486" name="Group 24"/>
          <p:cNvGrpSpPr>
            <a:grpSpLocks/>
          </p:cNvGrpSpPr>
          <p:nvPr/>
        </p:nvGrpSpPr>
        <p:grpSpPr bwMode="auto">
          <a:xfrm>
            <a:off x="5083175" y="2125663"/>
            <a:ext cx="3857625" cy="3897312"/>
            <a:chOff x="-648" y="-637"/>
            <a:chExt cx="6460" cy="5076"/>
          </a:xfrm>
        </p:grpSpPr>
        <p:pic>
          <p:nvPicPr>
            <p:cNvPr id="20487" name="Picture 25" descr="inve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" y="-637"/>
              <a:ext cx="2400" cy="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8" name="AutoShape 26" descr="Recycled paper"/>
            <p:cNvSpPr>
              <a:spLocks noChangeArrowheads="1"/>
            </p:cNvSpPr>
            <p:nvPr/>
          </p:nvSpPr>
          <p:spPr bwMode="auto">
            <a:xfrm rot="5400000" flipH="1" flipV="1">
              <a:off x="2808" y="1368"/>
              <a:ext cx="1872" cy="1920"/>
            </a:xfrm>
            <a:prstGeom prst="parallelogram">
              <a:avLst>
                <a:gd name="adj" fmla="val 2500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0489" name="Line 27"/>
            <p:cNvSpPr>
              <a:spLocks noChangeShapeType="1"/>
            </p:cNvSpPr>
            <p:nvPr/>
          </p:nvSpPr>
          <p:spPr bwMode="auto">
            <a:xfrm flipV="1">
              <a:off x="720" y="297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AutoShape 28"/>
            <p:cNvSpPr>
              <a:spLocks noChangeArrowheads="1"/>
            </p:cNvSpPr>
            <p:nvPr/>
          </p:nvSpPr>
          <p:spPr bwMode="auto">
            <a:xfrm rot="5400000" flipH="1" flipV="1">
              <a:off x="1368" y="2136"/>
              <a:ext cx="1440" cy="1488"/>
            </a:xfrm>
            <a:prstGeom prst="parallelogram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0491" name="Oval 29"/>
            <p:cNvSpPr>
              <a:spLocks noChangeArrowheads="1"/>
            </p:cNvSpPr>
            <p:nvPr/>
          </p:nvSpPr>
          <p:spPr bwMode="auto">
            <a:xfrm>
              <a:off x="2016" y="283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0492" name="Line 30"/>
            <p:cNvSpPr>
              <a:spLocks noChangeShapeType="1"/>
            </p:cNvSpPr>
            <p:nvPr/>
          </p:nvSpPr>
          <p:spPr bwMode="auto">
            <a:xfrm flipV="1">
              <a:off x="2832" y="2688"/>
              <a:ext cx="86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Line 31"/>
            <p:cNvSpPr>
              <a:spLocks noChangeShapeType="1"/>
            </p:cNvSpPr>
            <p:nvPr/>
          </p:nvSpPr>
          <p:spPr bwMode="auto">
            <a:xfrm>
              <a:off x="3696" y="192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4" name="Line 32"/>
            <p:cNvSpPr>
              <a:spLocks noChangeShapeType="1"/>
            </p:cNvSpPr>
            <p:nvPr/>
          </p:nvSpPr>
          <p:spPr bwMode="auto">
            <a:xfrm flipV="1">
              <a:off x="720" y="2832"/>
              <a:ext cx="1344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5" name="Line 33"/>
            <p:cNvSpPr>
              <a:spLocks noChangeShapeType="1"/>
            </p:cNvSpPr>
            <p:nvPr/>
          </p:nvSpPr>
          <p:spPr bwMode="auto">
            <a:xfrm flipV="1">
              <a:off x="2688" y="1920"/>
              <a:ext cx="1008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6" name="Line 34"/>
            <p:cNvSpPr>
              <a:spLocks noChangeShapeType="1"/>
            </p:cNvSpPr>
            <p:nvPr/>
          </p:nvSpPr>
          <p:spPr bwMode="auto">
            <a:xfrm flipV="1">
              <a:off x="2064" y="2496"/>
              <a:ext cx="6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7" name="Line 35"/>
            <p:cNvSpPr>
              <a:spLocks noChangeShapeType="1"/>
            </p:cNvSpPr>
            <p:nvPr/>
          </p:nvSpPr>
          <p:spPr bwMode="auto">
            <a:xfrm flipV="1">
              <a:off x="2064" y="2784"/>
              <a:ext cx="76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8" name="Line 36"/>
            <p:cNvSpPr>
              <a:spLocks noChangeShapeType="1"/>
            </p:cNvSpPr>
            <p:nvPr/>
          </p:nvSpPr>
          <p:spPr bwMode="auto">
            <a:xfrm flipV="1">
              <a:off x="720" y="2832"/>
              <a:ext cx="12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Text Box 37"/>
            <p:cNvSpPr txBox="1">
              <a:spLocks noChangeArrowheads="1"/>
            </p:cNvSpPr>
            <p:nvPr/>
          </p:nvSpPr>
          <p:spPr bwMode="auto">
            <a:xfrm>
              <a:off x="3792" y="2159"/>
              <a:ext cx="1419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400" b="1">
                  <a:solidFill>
                    <a:srgbClr val="0000CC"/>
                  </a:solidFill>
                  <a:latin typeface="Times New Roman (Hebrew)" panose="02020603050405020304" pitchFamily="18" charset="0"/>
                </a:rPr>
                <a:t>Image</a:t>
              </a:r>
              <a:endParaRPr kumimoji="0" lang="en-US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0500" name="Text Box 38"/>
            <p:cNvSpPr txBox="1">
              <a:spLocks noChangeArrowheads="1"/>
            </p:cNvSpPr>
            <p:nvPr/>
          </p:nvSpPr>
          <p:spPr bwMode="auto">
            <a:xfrm>
              <a:off x="-648" y="2545"/>
              <a:ext cx="1514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algn="r"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400" b="1">
                  <a:solidFill>
                    <a:srgbClr val="0000CC"/>
                  </a:solidFill>
                  <a:latin typeface="Times New Roman (Hebrew)" panose="02020603050405020304" pitchFamily="18" charset="0"/>
                </a:rPr>
                <a:t>Object</a:t>
              </a:r>
              <a:endParaRPr kumimoji="0" lang="en-US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0501" name="Text Box 39"/>
            <p:cNvSpPr txBox="1">
              <a:spLocks noChangeArrowheads="1"/>
            </p:cNvSpPr>
            <p:nvPr/>
          </p:nvSpPr>
          <p:spPr bwMode="auto">
            <a:xfrm>
              <a:off x="1899" y="3408"/>
              <a:ext cx="1513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400" b="1">
                  <a:solidFill>
                    <a:srgbClr val="0000CC"/>
                  </a:solidFill>
                  <a:latin typeface="Times New Roman (Hebrew)" panose="02020603050405020304" pitchFamily="18" charset="0"/>
                </a:rPr>
                <a:t>Screen</a:t>
              </a:r>
              <a:endParaRPr kumimoji="0" lang="en-US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0502" name="Freeform 40"/>
            <p:cNvSpPr>
              <a:spLocks/>
            </p:cNvSpPr>
            <p:nvPr/>
          </p:nvSpPr>
          <p:spPr bwMode="auto">
            <a:xfrm>
              <a:off x="816" y="1872"/>
              <a:ext cx="1224" cy="880"/>
            </a:xfrm>
            <a:custGeom>
              <a:avLst/>
              <a:gdLst>
                <a:gd name="T0" fmla="*/ 0 w 1224"/>
                <a:gd name="T1" fmla="*/ 0 h 880"/>
                <a:gd name="T2" fmla="*/ 768 w 1224"/>
                <a:gd name="T3" fmla="*/ 192 h 880"/>
                <a:gd name="T4" fmla="*/ 1152 w 1224"/>
                <a:gd name="T5" fmla="*/ 768 h 880"/>
                <a:gd name="T6" fmla="*/ 1200 w 1224"/>
                <a:gd name="T7" fmla="*/ 864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4"/>
                <a:gd name="T13" fmla="*/ 0 h 880"/>
                <a:gd name="T14" fmla="*/ 1224 w 1224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4" h="880">
                  <a:moveTo>
                    <a:pt x="0" y="0"/>
                  </a:moveTo>
                  <a:cubicBezTo>
                    <a:pt x="288" y="32"/>
                    <a:pt x="576" y="64"/>
                    <a:pt x="768" y="192"/>
                  </a:cubicBezTo>
                  <a:cubicBezTo>
                    <a:pt x="960" y="320"/>
                    <a:pt x="1080" y="656"/>
                    <a:pt x="1152" y="768"/>
                  </a:cubicBezTo>
                  <a:cubicBezTo>
                    <a:pt x="1224" y="880"/>
                    <a:pt x="1212" y="872"/>
                    <a:pt x="1200" y="8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Text Box 41"/>
            <p:cNvSpPr txBox="1">
              <a:spLocks noChangeArrowheads="1"/>
            </p:cNvSpPr>
            <p:nvPr/>
          </p:nvSpPr>
          <p:spPr bwMode="auto">
            <a:xfrm>
              <a:off x="475" y="1631"/>
              <a:ext cx="1659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400" b="1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Pinhole</a:t>
              </a:r>
              <a:endParaRPr kumimoji="0" lang="en-US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0504" name="Rectangle 42"/>
            <p:cNvSpPr>
              <a:spLocks noChangeArrowheads="1"/>
            </p:cNvSpPr>
            <p:nvPr/>
          </p:nvSpPr>
          <p:spPr bwMode="auto">
            <a:xfrm>
              <a:off x="3771" y="3597"/>
              <a:ext cx="1821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>
                  <a:solidFill>
                    <a:srgbClr val="008000"/>
                  </a:solidFill>
                  <a:latin typeface="Comic Sans MS" panose="030F0702030302020204" pitchFamily="66" charset="0"/>
                </a:rPr>
                <a:t>Principal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1800">
                  <a:solidFill>
                    <a:srgbClr val="008000"/>
                  </a:solidFill>
                  <a:latin typeface="Comic Sans MS" panose="030F0702030302020204" pitchFamily="66" charset="0"/>
                </a:rPr>
                <a:t> point</a:t>
              </a:r>
            </a:p>
          </p:txBody>
        </p:sp>
        <p:sp>
          <p:nvSpPr>
            <p:cNvPr id="20505" name="Line 43"/>
            <p:cNvSpPr>
              <a:spLocks noChangeShapeType="1"/>
            </p:cNvSpPr>
            <p:nvPr/>
          </p:nvSpPr>
          <p:spPr bwMode="auto">
            <a:xfrm flipH="1" flipV="1">
              <a:off x="3726" y="2761"/>
              <a:ext cx="543" cy="90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6" name="Oval 44"/>
            <p:cNvSpPr>
              <a:spLocks noChangeArrowheads="1"/>
            </p:cNvSpPr>
            <p:nvPr/>
          </p:nvSpPr>
          <p:spPr bwMode="auto">
            <a:xfrm>
              <a:off x="3677" y="2662"/>
              <a:ext cx="48" cy="48"/>
            </a:xfrm>
            <a:prstGeom prst="ellipse">
              <a:avLst/>
            </a:prstGeom>
            <a:solidFill>
              <a:srgbClr val="008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Algorithms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Sobel (~1968)</a:t>
            </a:r>
          </a:p>
          <a:p>
            <a:r>
              <a:rPr lang="en-US" dirty="0"/>
              <a:t>Canny (1986)</a:t>
            </a:r>
          </a:p>
          <a:p>
            <a:r>
              <a:rPr lang="en-US" dirty="0">
                <a:solidFill>
                  <a:srgbClr val="00B0F0"/>
                </a:solidFill>
              </a:rPr>
              <a:t>CNN – not in this course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Reference </a:t>
            </a:r>
            <a:r>
              <a:rPr lang="en-US" sz="1800" dirty="0">
                <a:solidFill>
                  <a:schemeClr val="tx1"/>
                </a:solidFill>
              </a:rPr>
              <a:t>J. Canny, “A Computational Approach to Edge Detection,” IEEE Trans. Pattern Analysis and Machine Intelligence, vol. 8, pp. 679-698, 1986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1572355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54734CE-472F-4925-A1F5-A4D36272A1EE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50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457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2458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33425" y="257175"/>
            <a:ext cx="7772400" cy="1143000"/>
          </a:xfrm>
        </p:spPr>
        <p:txBody>
          <a:bodyPr/>
          <a:lstStyle/>
          <a:p>
            <a:r>
              <a:rPr lang="en-US" altLang="he-IL"/>
              <a:t>The Camera and the Eye</a:t>
            </a:r>
          </a:p>
        </p:txBody>
      </p:sp>
      <p:sp>
        <p:nvSpPr>
          <p:cNvPr id="2458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41313" y="5438775"/>
            <a:ext cx="7910512" cy="107791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he-IL" dirty="0"/>
          </a:p>
        </p:txBody>
      </p:sp>
      <p:sp>
        <p:nvSpPr>
          <p:cNvPr id="24582" name="Rectangle 1028"/>
          <p:cNvSpPr>
            <a:spLocks noChangeArrowheads="1"/>
          </p:cNvSpPr>
          <p:nvPr/>
        </p:nvSpPr>
        <p:spPr bwMode="auto">
          <a:xfrm>
            <a:off x="2103438" y="1600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pic>
        <p:nvPicPr>
          <p:cNvPr id="24583" name="Picture 1029" descr="http://www.mhhe.com/socscience/intro/ibank/ibank/0048.jpg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422400"/>
            <a:ext cx="5383213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2BBA95B2-AF1C-49CC-9A1F-F619491D439D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51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26628" name="Text Box 45"/>
          <p:cNvSpPr txBox="1">
            <a:spLocks noChangeArrowheads="1"/>
          </p:cNvSpPr>
          <p:nvPr/>
        </p:nvSpPr>
        <p:spPr bwMode="auto">
          <a:xfrm>
            <a:off x="1444625" y="5645150"/>
            <a:ext cx="996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 b="1">
                <a:solidFill>
                  <a:srgbClr val="0000CC"/>
                </a:solidFill>
                <a:latin typeface="Times New Roman (Hebrew)" panose="02020603050405020304" pitchFamily="18" charset="0"/>
              </a:rPr>
              <a:t>Image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 b="1">
                <a:solidFill>
                  <a:srgbClr val="0000CC"/>
                </a:solidFill>
                <a:latin typeface="Times New Roman (Hebrew)" panose="02020603050405020304" pitchFamily="18" charset="0"/>
              </a:rPr>
              <a:t>Plane</a:t>
            </a:r>
            <a:endParaRPr kumimoji="0" lang="en-US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The Image Plane</a:t>
            </a:r>
            <a:endParaRPr lang="en-US" altLang="en-US"/>
          </a:p>
        </p:txBody>
      </p:sp>
      <p:sp>
        <p:nvSpPr>
          <p:cNvPr id="26630" name="Line 3"/>
          <p:cNvSpPr>
            <a:spLocks noChangeShapeType="1"/>
          </p:cNvSpPr>
          <p:nvPr/>
        </p:nvSpPr>
        <p:spPr bwMode="auto">
          <a:xfrm flipH="1">
            <a:off x="1247775" y="1773238"/>
            <a:ext cx="289560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Line 4"/>
          <p:cNvSpPr>
            <a:spLocks noChangeShapeType="1"/>
          </p:cNvSpPr>
          <p:nvPr/>
        </p:nvSpPr>
        <p:spPr bwMode="auto">
          <a:xfrm flipH="1">
            <a:off x="1019175" y="2078038"/>
            <a:ext cx="4114800" cy="2895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5"/>
          <p:cNvSpPr>
            <a:spLocks noChangeShapeType="1"/>
          </p:cNvSpPr>
          <p:nvPr/>
        </p:nvSpPr>
        <p:spPr bwMode="auto">
          <a:xfrm flipH="1">
            <a:off x="561975" y="3602038"/>
            <a:ext cx="45720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Oval 6"/>
          <p:cNvSpPr>
            <a:spLocks noChangeArrowheads="1"/>
          </p:cNvSpPr>
          <p:nvPr/>
        </p:nvSpPr>
        <p:spPr bwMode="auto">
          <a:xfrm>
            <a:off x="4143375" y="16970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6634" name="Oval 7"/>
          <p:cNvSpPr>
            <a:spLocks noChangeArrowheads="1"/>
          </p:cNvSpPr>
          <p:nvPr/>
        </p:nvSpPr>
        <p:spPr bwMode="auto">
          <a:xfrm>
            <a:off x="4829175" y="2230438"/>
            <a:ext cx="76200" cy="762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/>
              <a:buChar char="z"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6635" name="Oval 8"/>
          <p:cNvSpPr>
            <a:spLocks noChangeArrowheads="1"/>
          </p:cNvSpPr>
          <p:nvPr/>
        </p:nvSpPr>
        <p:spPr bwMode="auto">
          <a:xfrm>
            <a:off x="5133975" y="3525838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6636" name="Line 9"/>
          <p:cNvSpPr>
            <a:spLocks noChangeShapeType="1"/>
          </p:cNvSpPr>
          <p:nvPr/>
        </p:nvSpPr>
        <p:spPr bwMode="auto">
          <a:xfrm>
            <a:off x="561975" y="4592638"/>
            <a:ext cx="1219200" cy="9906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Oval 10"/>
          <p:cNvSpPr>
            <a:spLocks noChangeArrowheads="1"/>
          </p:cNvSpPr>
          <p:nvPr/>
        </p:nvSpPr>
        <p:spPr bwMode="auto">
          <a:xfrm>
            <a:off x="1019175" y="4897438"/>
            <a:ext cx="76200" cy="762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6638" name="Oval 11"/>
          <p:cNvSpPr>
            <a:spLocks noChangeArrowheads="1"/>
          </p:cNvSpPr>
          <p:nvPr/>
        </p:nvSpPr>
        <p:spPr bwMode="auto">
          <a:xfrm>
            <a:off x="1247775" y="51260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6639" name="Oval 12"/>
          <p:cNvSpPr>
            <a:spLocks noChangeArrowheads="1"/>
          </p:cNvSpPr>
          <p:nvPr/>
        </p:nvSpPr>
        <p:spPr bwMode="auto">
          <a:xfrm>
            <a:off x="561975" y="4592638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6640" name="Oval 29"/>
          <p:cNvSpPr>
            <a:spLocks noChangeArrowheads="1"/>
          </p:cNvSpPr>
          <p:nvPr/>
        </p:nvSpPr>
        <p:spPr bwMode="auto">
          <a:xfrm>
            <a:off x="1887538" y="4275138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646613" y="4162425"/>
            <a:ext cx="3965575" cy="2508250"/>
            <a:chOff x="2927" y="2622"/>
            <a:chExt cx="2498" cy="1580"/>
          </a:xfrm>
        </p:grpSpPr>
        <p:sp>
          <p:nvSpPr>
            <p:cNvPr id="26651" name="Rectangle 31"/>
            <p:cNvSpPr>
              <a:spLocks noChangeArrowheads="1"/>
            </p:cNvSpPr>
            <p:nvPr/>
          </p:nvSpPr>
          <p:spPr bwMode="auto">
            <a:xfrm>
              <a:off x="2927" y="2622"/>
              <a:ext cx="2498" cy="158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rgbClr val="CC66FF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en-GB" altLang="he-IL" sz="2400">
                <a:solidFill>
                  <a:srgbClr val="990099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6652" name="Line 14"/>
            <p:cNvSpPr>
              <a:spLocks noChangeShapeType="1"/>
            </p:cNvSpPr>
            <p:nvPr/>
          </p:nvSpPr>
          <p:spPr bwMode="auto">
            <a:xfrm>
              <a:off x="4224" y="2688"/>
              <a:ext cx="768" cy="624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53" name="Group 20"/>
            <p:cNvGrpSpPr>
              <a:grpSpLocks/>
            </p:cNvGrpSpPr>
            <p:nvPr/>
          </p:nvGrpSpPr>
          <p:grpSpPr bwMode="auto">
            <a:xfrm>
              <a:off x="3024" y="2736"/>
              <a:ext cx="1680" cy="1296"/>
              <a:chOff x="3024" y="2736"/>
              <a:chExt cx="1680" cy="1296"/>
            </a:xfrm>
          </p:grpSpPr>
          <p:sp>
            <p:nvSpPr>
              <p:cNvPr id="26655" name="Line 21"/>
              <p:cNvSpPr>
                <a:spLocks noChangeShapeType="1"/>
              </p:cNvSpPr>
              <p:nvPr/>
            </p:nvSpPr>
            <p:spPr bwMode="auto">
              <a:xfrm flipH="1">
                <a:off x="3456" y="2736"/>
                <a:ext cx="864" cy="100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56" name="Line 22"/>
              <p:cNvSpPr>
                <a:spLocks noChangeShapeType="1"/>
              </p:cNvSpPr>
              <p:nvPr/>
            </p:nvSpPr>
            <p:spPr bwMode="auto">
              <a:xfrm flipH="1">
                <a:off x="3024" y="3072"/>
                <a:ext cx="1632" cy="3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57" name="Oval 23"/>
              <p:cNvSpPr>
                <a:spLocks noChangeArrowheads="1"/>
              </p:cNvSpPr>
              <p:nvPr/>
            </p:nvSpPr>
            <p:spPr bwMode="auto">
              <a:xfrm>
                <a:off x="4656" y="3024"/>
                <a:ext cx="48" cy="48"/>
              </a:xfrm>
              <a:prstGeom prst="ellipse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26658" name="Oval 24"/>
              <p:cNvSpPr>
                <a:spLocks noChangeArrowheads="1"/>
              </p:cNvSpPr>
              <p:nvPr/>
            </p:nvSpPr>
            <p:spPr bwMode="auto">
              <a:xfrm>
                <a:off x="4272" y="273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26659" name="Line 25"/>
              <p:cNvSpPr>
                <a:spLocks noChangeShapeType="1"/>
              </p:cNvSpPr>
              <p:nvPr/>
            </p:nvSpPr>
            <p:spPr bwMode="auto">
              <a:xfrm>
                <a:off x="3024" y="3408"/>
                <a:ext cx="768" cy="624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0" name="Oval 26"/>
              <p:cNvSpPr>
                <a:spLocks noChangeArrowheads="1"/>
              </p:cNvSpPr>
              <p:nvPr/>
            </p:nvSpPr>
            <p:spPr bwMode="auto">
              <a:xfrm>
                <a:off x="3456" y="374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26661" name="Oval 27"/>
              <p:cNvSpPr>
                <a:spLocks noChangeArrowheads="1"/>
              </p:cNvSpPr>
              <p:nvPr/>
            </p:nvSpPr>
            <p:spPr bwMode="auto">
              <a:xfrm>
                <a:off x="3024" y="3408"/>
                <a:ext cx="48" cy="48"/>
              </a:xfrm>
              <a:prstGeom prst="ellipse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26662" name="Text Box 28"/>
              <p:cNvSpPr txBox="1">
                <a:spLocks noChangeArrowheads="1"/>
              </p:cNvSpPr>
              <p:nvPr/>
            </p:nvSpPr>
            <p:spPr bwMode="auto">
              <a:xfrm>
                <a:off x="3791" y="3248"/>
                <a:ext cx="45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r" rtl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he-IL" sz="2000" b="1">
                    <a:solidFill>
                      <a:schemeClr val="tx1"/>
                    </a:solidFill>
                    <a:latin typeface="Times New Roman (Hebrew)" panose="02020603050405020304" pitchFamily="18" charset="0"/>
                  </a:rPr>
                  <a:t>COP</a:t>
                </a:r>
                <a:endParaRPr kumimoji="0" lang="en-US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</p:grpSp>
        <p:sp>
          <p:nvSpPr>
            <p:cNvPr id="26654" name="Oval 30"/>
            <p:cNvSpPr>
              <a:spLocks noChangeArrowheads="1"/>
            </p:cNvSpPr>
            <p:nvPr/>
          </p:nvSpPr>
          <p:spPr bwMode="auto">
            <a:xfrm>
              <a:off x="3875" y="321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</p:grpSp>
      <p:sp>
        <p:nvSpPr>
          <p:cNvPr id="26642" name="Text Box 13"/>
          <p:cNvSpPr txBox="1">
            <a:spLocks noChangeArrowheads="1"/>
          </p:cNvSpPr>
          <p:nvPr/>
        </p:nvSpPr>
        <p:spPr bwMode="auto">
          <a:xfrm>
            <a:off x="1465263" y="3822700"/>
            <a:ext cx="727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chemeClr val="tx1"/>
                </a:solidFill>
                <a:latin typeface="Times New Roman (Hebrew)" panose="02020603050405020304" pitchFamily="18" charset="0"/>
              </a:rPr>
              <a:t>COP</a:t>
            </a:r>
            <a:endParaRPr kumimoji="0" lang="en-US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466975" y="3449638"/>
            <a:ext cx="1219200" cy="990600"/>
            <a:chOff x="2160" y="2256"/>
            <a:chExt cx="768" cy="624"/>
          </a:xfrm>
        </p:grpSpPr>
        <p:sp>
          <p:nvSpPr>
            <p:cNvPr id="26647" name="Line 36"/>
            <p:cNvSpPr>
              <a:spLocks noChangeShapeType="1"/>
            </p:cNvSpPr>
            <p:nvPr/>
          </p:nvSpPr>
          <p:spPr bwMode="auto">
            <a:xfrm>
              <a:off x="2160" y="2256"/>
              <a:ext cx="768" cy="624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8" name="Oval 37"/>
            <p:cNvSpPr>
              <a:spLocks noChangeArrowheads="1"/>
            </p:cNvSpPr>
            <p:nvPr/>
          </p:nvSpPr>
          <p:spPr bwMode="auto">
            <a:xfrm>
              <a:off x="2352" y="2400"/>
              <a:ext cx="48" cy="48"/>
            </a:xfrm>
            <a:prstGeom prst="ellipse">
              <a:avLst/>
            </a:prstGeom>
            <a:solidFill>
              <a:srgbClr val="00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6649" name="Oval 38"/>
            <p:cNvSpPr>
              <a:spLocks noChangeArrowheads="1"/>
            </p:cNvSpPr>
            <p:nvPr/>
          </p:nvSpPr>
          <p:spPr bwMode="auto">
            <a:xfrm>
              <a:off x="2592" y="2592"/>
              <a:ext cx="48" cy="48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6650" name="Oval 39"/>
            <p:cNvSpPr>
              <a:spLocks noChangeArrowheads="1"/>
            </p:cNvSpPr>
            <p:nvPr/>
          </p:nvSpPr>
          <p:spPr bwMode="auto">
            <a:xfrm>
              <a:off x="2208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522288" y="3057525"/>
            <a:ext cx="1895475" cy="3800475"/>
            <a:chOff x="306" y="1750"/>
            <a:chExt cx="1194" cy="2394"/>
          </a:xfrm>
        </p:grpSpPr>
        <p:sp>
          <p:nvSpPr>
            <p:cNvPr id="26645" name="Rectangle 34"/>
            <p:cNvSpPr>
              <a:spLocks noChangeArrowheads="1"/>
            </p:cNvSpPr>
            <p:nvPr/>
          </p:nvSpPr>
          <p:spPr bwMode="auto">
            <a:xfrm rot="-993724">
              <a:off x="306" y="2607"/>
              <a:ext cx="1070" cy="1537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52246" name="Text Box 46"/>
            <p:cNvSpPr txBox="1">
              <a:spLocks noChangeArrowheads="1"/>
            </p:cNvSpPr>
            <p:nvPr/>
          </p:nvSpPr>
          <p:spPr bwMode="auto">
            <a:xfrm>
              <a:off x="838" y="1750"/>
              <a:ext cx="66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he-IL" sz="2400" dirty="0">
                  <a:latin typeface="+mn-lt"/>
                </a:rPr>
                <a:t>Image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he-IL" sz="2400" dirty="0">
                  <a:latin typeface="+mn-lt"/>
                </a:rPr>
                <a:t>Plane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8B4371C-AA2C-4508-9ED8-CEF4D7840F17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52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28676" name="AutoShape 8" descr="Recycled paper"/>
          <p:cNvSpPr>
            <a:spLocks noChangeArrowheads="1"/>
          </p:cNvSpPr>
          <p:nvPr/>
        </p:nvSpPr>
        <p:spPr bwMode="auto">
          <a:xfrm rot="16200000" flipH="1">
            <a:off x="4003675" y="3103563"/>
            <a:ext cx="2473325" cy="1558925"/>
          </a:xfrm>
          <a:prstGeom prst="parallelogram">
            <a:avLst>
              <a:gd name="adj" fmla="val 39664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Pinhole Camera Geometry</a:t>
            </a:r>
            <a:endParaRPr lang="en-GB" altLang="he-IL"/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 flipV="1">
            <a:off x="2995613" y="3983038"/>
            <a:ext cx="3854450" cy="19050"/>
          </a:xfrm>
          <a:prstGeom prst="line">
            <a:avLst/>
          </a:prstGeom>
          <a:noFill/>
          <a:ln w="19050" cap="sq">
            <a:solidFill>
              <a:srgbClr val="990099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Rectangle 9" descr="Recycled paper"/>
          <p:cNvSpPr>
            <a:spLocks noChangeArrowheads="1"/>
          </p:cNvSpPr>
          <p:nvPr/>
        </p:nvSpPr>
        <p:spPr bwMode="auto">
          <a:xfrm>
            <a:off x="4470400" y="3956050"/>
            <a:ext cx="727075" cy="1492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8680" name="Oval 12"/>
          <p:cNvSpPr>
            <a:spLocks noChangeArrowheads="1"/>
          </p:cNvSpPr>
          <p:nvPr/>
        </p:nvSpPr>
        <p:spPr bwMode="auto">
          <a:xfrm>
            <a:off x="5157788" y="395287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8681" name="Oval 13"/>
          <p:cNvSpPr>
            <a:spLocks noChangeArrowheads="1"/>
          </p:cNvSpPr>
          <p:nvPr/>
        </p:nvSpPr>
        <p:spPr bwMode="auto">
          <a:xfrm>
            <a:off x="6738938" y="3106738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8682" name="Line 14"/>
          <p:cNvSpPr>
            <a:spLocks noChangeShapeType="1"/>
          </p:cNvSpPr>
          <p:nvPr/>
        </p:nvSpPr>
        <p:spPr bwMode="auto">
          <a:xfrm flipH="1">
            <a:off x="2978150" y="3143250"/>
            <a:ext cx="3759200" cy="8397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Oval 15"/>
          <p:cNvSpPr>
            <a:spLocks noChangeArrowheads="1"/>
          </p:cNvSpPr>
          <p:nvPr/>
        </p:nvSpPr>
        <p:spPr bwMode="auto">
          <a:xfrm>
            <a:off x="4949825" y="3511550"/>
            <a:ext cx="71438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8684" name="Rectangle 16" descr="Recycled paper"/>
          <p:cNvSpPr>
            <a:spLocks noChangeArrowheads="1"/>
          </p:cNvSpPr>
          <p:nvPr/>
        </p:nvSpPr>
        <p:spPr bwMode="auto">
          <a:xfrm>
            <a:off x="4492625" y="3475038"/>
            <a:ext cx="436563" cy="2524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8685" name="Oval 17"/>
          <p:cNvSpPr>
            <a:spLocks noChangeArrowheads="1"/>
          </p:cNvSpPr>
          <p:nvPr/>
        </p:nvSpPr>
        <p:spPr bwMode="auto">
          <a:xfrm>
            <a:off x="2932113" y="394652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4999038" y="3024188"/>
            <a:ext cx="1031875" cy="949325"/>
            <a:chOff x="1967" y="2170"/>
            <a:chExt cx="650" cy="598"/>
          </a:xfrm>
        </p:grpSpPr>
        <p:sp>
          <p:nvSpPr>
            <p:cNvPr id="28706" name="Line 10"/>
            <p:cNvSpPr>
              <a:spLocks noChangeShapeType="1"/>
            </p:cNvSpPr>
            <p:nvPr/>
          </p:nvSpPr>
          <p:spPr bwMode="auto">
            <a:xfrm flipV="1">
              <a:off x="2098" y="2539"/>
              <a:ext cx="253" cy="22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11"/>
            <p:cNvSpPr>
              <a:spLocks noChangeShapeType="1"/>
            </p:cNvSpPr>
            <p:nvPr/>
          </p:nvSpPr>
          <p:spPr bwMode="auto">
            <a:xfrm flipV="1">
              <a:off x="2087" y="2363"/>
              <a:ext cx="12" cy="39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Text Box 18"/>
            <p:cNvSpPr txBox="1">
              <a:spLocks noChangeArrowheads="1"/>
            </p:cNvSpPr>
            <p:nvPr/>
          </p:nvSpPr>
          <p:spPr bwMode="auto">
            <a:xfrm>
              <a:off x="2328" y="2403"/>
              <a:ext cx="28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he-IL" sz="1800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x</a:t>
              </a:r>
              <a:endParaRPr kumimoji="0" lang="en-GB" altLang="he-IL" sz="18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8709" name="Text Box 22"/>
            <p:cNvSpPr txBox="1">
              <a:spLocks noChangeArrowheads="1"/>
            </p:cNvSpPr>
            <p:nvPr/>
          </p:nvSpPr>
          <p:spPr bwMode="auto">
            <a:xfrm>
              <a:off x="1967" y="2170"/>
              <a:ext cx="28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he-IL" sz="1800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y</a:t>
              </a:r>
              <a:endParaRPr kumimoji="0" lang="en-GB" altLang="he-IL" sz="18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2619375" y="2120900"/>
            <a:ext cx="4649788" cy="2090738"/>
            <a:chOff x="1650" y="1336"/>
            <a:chExt cx="2929" cy="1317"/>
          </a:xfrm>
        </p:grpSpPr>
        <p:sp>
          <p:nvSpPr>
            <p:cNvPr id="28701" name="Text Box 21"/>
            <p:cNvSpPr txBox="1">
              <a:spLocks noChangeArrowheads="1"/>
            </p:cNvSpPr>
            <p:nvPr/>
          </p:nvSpPr>
          <p:spPr bwMode="auto">
            <a:xfrm>
              <a:off x="1650" y="1336"/>
              <a:ext cx="2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he-IL" sz="2400">
                  <a:solidFill>
                    <a:srgbClr val="990099"/>
                  </a:solidFill>
                  <a:latin typeface="Times New Roman (Hebrew)" panose="02020603050405020304" pitchFamily="18" charset="0"/>
                </a:rPr>
                <a:t>y</a:t>
              </a:r>
              <a:endParaRPr kumimoji="0" lang="en-GB" altLang="he-IL" sz="2400">
                <a:solidFill>
                  <a:srgbClr val="990099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8702" name="Line 6"/>
            <p:cNvSpPr>
              <a:spLocks noChangeShapeType="1"/>
            </p:cNvSpPr>
            <p:nvPr/>
          </p:nvSpPr>
          <p:spPr bwMode="auto">
            <a:xfrm flipV="1">
              <a:off x="1881" y="1510"/>
              <a:ext cx="6" cy="1005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3" name="Line 7"/>
            <p:cNvSpPr>
              <a:spLocks noChangeShapeType="1"/>
            </p:cNvSpPr>
            <p:nvPr/>
          </p:nvSpPr>
          <p:spPr bwMode="auto">
            <a:xfrm flipV="1">
              <a:off x="1876" y="1951"/>
              <a:ext cx="799" cy="558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Text Box 19"/>
            <p:cNvSpPr txBox="1">
              <a:spLocks noChangeArrowheads="1"/>
            </p:cNvSpPr>
            <p:nvPr/>
          </p:nvSpPr>
          <p:spPr bwMode="auto">
            <a:xfrm>
              <a:off x="2607" y="1739"/>
              <a:ext cx="2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he-IL" sz="2400">
                  <a:solidFill>
                    <a:srgbClr val="990099"/>
                  </a:solidFill>
                  <a:latin typeface="Times New Roman (Hebrew)" panose="02020603050405020304" pitchFamily="18" charset="0"/>
                </a:rPr>
                <a:t>x</a:t>
              </a:r>
              <a:endParaRPr kumimoji="0" lang="en-GB" altLang="he-IL" sz="2400">
                <a:solidFill>
                  <a:srgbClr val="990099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28705" name="Text Box 23"/>
            <p:cNvSpPr txBox="1">
              <a:spLocks noChangeArrowheads="1"/>
            </p:cNvSpPr>
            <p:nvPr/>
          </p:nvSpPr>
          <p:spPr bwMode="auto">
            <a:xfrm>
              <a:off x="4290" y="2365"/>
              <a:ext cx="2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he-IL" sz="2400">
                  <a:solidFill>
                    <a:srgbClr val="990099"/>
                  </a:solidFill>
                  <a:latin typeface="Times New Roman (Hebrew)" panose="02020603050405020304" pitchFamily="18" charset="0"/>
                </a:rPr>
                <a:t>z</a:t>
              </a:r>
              <a:endParaRPr kumimoji="0" lang="en-GB" altLang="he-IL" sz="2400">
                <a:solidFill>
                  <a:srgbClr val="990099"/>
                </a:solidFill>
                <a:latin typeface="Times New Roman (Hebrew)" panose="02020603050405020304" pitchFamily="18" charset="0"/>
              </a:endParaRPr>
            </a:p>
          </p:txBody>
        </p:sp>
      </p:grpSp>
      <p:sp>
        <p:nvSpPr>
          <p:cNvPr id="28688" name="Text Box 26"/>
          <p:cNvSpPr txBox="1">
            <a:spLocks noChangeArrowheads="1"/>
          </p:cNvSpPr>
          <p:nvPr/>
        </p:nvSpPr>
        <p:spPr bwMode="auto">
          <a:xfrm>
            <a:off x="5046663" y="5014913"/>
            <a:ext cx="10715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he-IL" sz="2400">
                <a:solidFill>
                  <a:srgbClr val="0033CC"/>
                </a:solidFill>
                <a:latin typeface="Comic Sans MS" panose="030F0702030302020204" pitchFamily="66" charset="0"/>
              </a:rPr>
              <a:t>Image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he-IL" sz="2400">
                <a:solidFill>
                  <a:srgbClr val="0033CC"/>
                </a:solidFill>
                <a:latin typeface="Comic Sans MS" panose="030F0702030302020204" pitchFamily="66" charset="0"/>
              </a:rPr>
              <a:t>Plane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122488" y="4056063"/>
            <a:ext cx="2976562" cy="1747837"/>
            <a:chOff x="1337" y="2555"/>
            <a:chExt cx="1875" cy="1101"/>
          </a:xfrm>
        </p:grpSpPr>
        <p:sp>
          <p:nvSpPr>
            <p:cNvPr id="28699" name="Rectangle 27"/>
            <p:cNvSpPr>
              <a:spLocks noChangeArrowheads="1"/>
            </p:cNvSpPr>
            <p:nvPr/>
          </p:nvSpPr>
          <p:spPr bwMode="auto">
            <a:xfrm>
              <a:off x="1337" y="3368"/>
              <a:ext cx="13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2400">
                  <a:solidFill>
                    <a:srgbClr val="008000"/>
                  </a:solidFill>
                  <a:latin typeface="Comic Sans MS" panose="030F0702030302020204" pitchFamily="66" charset="0"/>
                </a:rPr>
                <a:t>principal point</a:t>
              </a:r>
            </a:p>
          </p:txBody>
        </p:sp>
        <p:sp>
          <p:nvSpPr>
            <p:cNvPr id="28700" name="Line 28"/>
            <p:cNvSpPr>
              <a:spLocks noChangeShapeType="1"/>
            </p:cNvSpPr>
            <p:nvPr/>
          </p:nvSpPr>
          <p:spPr bwMode="auto">
            <a:xfrm flipV="1">
              <a:off x="2225" y="2555"/>
              <a:ext cx="987" cy="81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90" name="Text Box 29"/>
          <p:cNvSpPr txBox="1">
            <a:spLocks noChangeArrowheads="1"/>
          </p:cNvSpPr>
          <p:nvPr/>
        </p:nvSpPr>
        <p:spPr bwMode="auto">
          <a:xfrm>
            <a:off x="6159500" y="4224338"/>
            <a:ext cx="2044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lang="en-US" altLang="he-IL" sz="2400">
                <a:solidFill>
                  <a:srgbClr val="990099"/>
                </a:solidFill>
                <a:latin typeface="Comic Sans MS" panose="030F0702030302020204" pitchFamily="66" charset="0"/>
              </a:rPr>
              <a:t>principal axis</a:t>
            </a:r>
          </a:p>
        </p:txBody>
      </p:sp>
      <p:sp>
        <p:nvSpPr>
          <p:cNvPr id="28691" name="Rectangle 31"/>
          <p:cNvSpPr>
            <a:spLocks noChangeArrowheads="1"/>
          </p:cNvSpPr>
          <p:nvPr/>
        </p:nvSpPr>
        <p:spPr bwMode="auto">
          <a:xfrm>
            <a:off x="6623050" y="3130550"/>
            <a:ext cx="200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he-IL" sz="2400">
                <a:solidFill>
                  <a:srgbClr val="FF0000"/>
                </a:solidFill>
                <a:latin typeface="Comic Sans MS" panose="030F0702030302020204" pitchFamily="66" charset="0"/>
              </a:rPr>
              <a:t>Object point</a:t>
            </a:r>
          </a:p>
        </p:txBody>
      </p:sp>
      <p:sp>
        <p:nvSpPr>
          <p:cNvPr id="28692" name="Rectangle 32"/>
          <p:cNvSpPr>
            <a:spLocks noChangeArrowheads="1"/>
          </p:cNvSpPr>
          <p:nvPr/>
        </p:nvSpPr>
        <p:spPr bwMode="auto">
          <a:xfrm>
            <a:off x="4171950" y="2265363"/>
            <a:ext cx="179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he-IL" sz="2400">
                <a:solidFill>
                  <a:srgbClr val="FF0000"/>
                </a:solidFill>
                <a:latin typeface="Comic Sans MS" panose="030F0702030302020204" pitchFamily="66" charset="0"/>
              </a:rPr>
              <a:t>image point</a:t>
            </a:r>
          </a:p>
        </p:txBody>
      </p:sp>
      <p:sp>
        <p:nvSpPr>
          <p:cNvPr id="28693" name="Line 33"/>
          <p:cNvSpPr>
            <a:spLocks noChangeShapeType="1"/>
          </p:cNvSpPr>
          <p:nvPr/>
        </p:nvSpPr>
        <p:spPr bwMode="auto">
          <a:xfrm>
            <a:off x="4740275" y="2695575"/>
            <a:ext cx="168275" cy="68103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694" name="Group 39"/>
          <p:cNvGrpSpPr>
            <a:grpSpLocks/>
          </p:cNvGrpSpPr>
          <p:nvPr/>
        </p:nvGrpSpPr>
        <p:grpSpPr bwMode="auto">
          <a:xfrm>
            <a:off x="1036638" y="4011613"/>
            <a:ext cx="2657475" cy="830262"/>
            <a:chOff x="653" y="2527"/>
            <a:chExt cx="1674" cy="523"/>
          </a:xfrm>
        </p:grpSpPr>
        <p:sp>
          <p:nvSpPr>
            <p:cNvPr id="28697" name="Text Box 34"/>
            <p:cNvSpPr txBox="1">
              <a:spLocks noChangeArrowheads="1"/>
            </p:cNvSpPr>
            <p:nvPr/>
          </p:nvSpPr>
          <p:spPr bwMode="auto">
            <a:xfrm>
              <a:off x="653" y="2527"/>
              <a:ext cx="1674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2400">
                  <a:solidFill>
                    <a:schemeClr val="tx1"/>
                  </a:solidFill>
                  <a:latin typeface="Comic Sans MS" panose="030F0702030302020204" pitchFamily="66" charset="0"/>
                </a:rPr>
                <a:t>Center of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he-IL" sz="2400">
                  <a:solidFill>
                    <a:schemeClr val="tx1"/>
                  </a:solidFill>
                  <a:latin typeface="Comic Sans MS" panose="030F0702030302020204" pitchFamily="66" charset="0"/>
                </a:rPr>
                <a:t> Projection (COP)</a:t>
              </a:r>
            </a:p>
          </p:txBody>
        </p:sp>
        <p:sp>
          <p:nvSpPr>
            <p:cNvPr id="28698" name="Line 37"/>
            <p:cNvSpPr>
              <a:spLocks noChangeShapeType="1"/>
            </p:cNvSpPr>
            <p:nvPr/>
          </p:nvSpPr>
          <p:spPr bwMode="auto">
            <a:xfrm flipV="1">
              <a:off x="1616" y="2528"/>
              <a:ext cx="205" cy="1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95" name="Line 41"/>
          <p:cNvSpPr>
            <a:spLocks noChangeShapeType="1"/>
          </p:cNvSpPr>
          <p:nvPr/>
        </p:nvSpPr>
        <p:spPr bwMode="auto">
          <a:xfrm flipH="1">
            <a:off x="5391150" y="3981450"/>
            <a:ext cx="28575" cy="1905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Line 42"/>
          <p:cNvSpPr>
            <a:spLocks noChangeShapeType="1"/>
          </p:cNvSpPr>
          <p:nvPr/>
        </p:nvSpPr>
        <p:spPr bwMode="auto">
          <a:xfrm flipH="1">
            <a:off x="5153025" y="4191000"/>
            <a:ext cx="2095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E285CF1-FB31-42A8-A984-152F42EC1DCD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53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72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Perspective Projection</a:t>
            </a:r>
          </a:p>
        </p:txBody>
      </p:sp>
      <p:sp>
        <p:nvSpPr>
          <p:cNvPr id="30725" name="Text Box 1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he-IL" sz="4000"/>
              <a:t> </a:t>
            </a:r>
            <a:endParaRPr lang="en-US" altLang="en-US" sz="4000" baseline="-25000"/>
          </a:p>
        </p:txBody>
      </p:sp>
      <p:sp>
        <p:nvSpPr>
          <p:cNvPr id="56328" name="Rectangle 2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801428" y="1795706"/>
            <a:ext cx="2524919" cy="1311032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12700" cap="sq">
            <a:solidFill>
              <a:srgbClr val="FFFFCC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0727" name="Text Box 29"/>
          <p:cNvSpPr txBox="1">
            <a:spLocks noChangeArrowheads="1"/>
          </p:cNvSpPr>
          <p:nvPr/>
        </p:nvSpPr>
        <p:spPr bwMode="auto">
          <a:xfrm>
            <a:off x="558800" y="4418013"/>
            <a:ext cx="246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rgbClr val="FF0000"/>
                </a:solidFill>
                <a:latin typeface="Times New Roman (Hebrew)" panose="02020603050405020304" pitchFamily="18" charset="0"/>
              </a:rPr>
              <a:t>f: the focal length</a:t>
            </a:r>
            <a:endParaRPr kumimoji="0" lang="en-US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0728" name="Text Box 67"/>
          <p:cNvSpPr txBox="1">
            <a:spLocks noChangeArrowheads="1"/>
          </p:cNvSpPr>
          <p:nvPr/>
        </p:nvSpPr>
        <p:spPr bwMode="auto">
          <a:xfrm>
            <a:off x="5103813" y="5105400"/>
            <a:ext cx="1084262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/>
              <a:buNone/>
            </a:pPr>
            <a:r>
              <a:rPr lang="en-US" altLang="he-IL">
                <a:solidFill>
                  <a:srgbClr val="9933FF"/>
                </a:solidFill>
              </a:rPr>
              <a:t>z</a:t>
            </a:r>
            <a:r>
              <a:rPr lang="en-US" altLang="he-IL" baseline="-25000">
                <a:solidFill>
                  <a:srgbClr val="9933FF"/>
                </a:solidFill>
              </a:rPr>
              <a:t>object</a:t>
            </a:r>
            <a:endParaRPr lang="en-US" altLang="en-US" baseline="-25000">
              <a:solidFill>
                <a:srgbClr val="9933FF"/>
              </a:solidFill>
            </a:endParaRPr>
          </a:p>
          <a:p>
            <a:pPr algn="ctr">
              <a:buClr>
                <a:schemeClr val="accent2"/>
              </a:buClr>
              <a:buFont typeface="Monotype Sorts"/>
              <a:buChar char="z"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0729" name="Line 68"/>
          <p:cNvSpPr>
            <a:spLocks noChangeShapeType="1"/>
          </p:cNvSpPr>
          <p:nvPr/>
        </p:nvSpPr>
        <p:spPr bwMode="auto">
          <a:xfrm flipH="1">
            <a:off x="3609975" y="4419600"/>
            <a:ext cx="2943225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69"/>
          <p:cNvSpPr>
            <a:spLocks noChangeShapeType="1"/>
          </p:cNvSpPr>
          <p:nvPr/>
        </p:nvSpPr>
        <p:spPr bwMode="auto">
          <a:xfrm flipH="1">
            <a:off x="4767263" y="4586288"/>
            <a:ext cx="11112" cy="1781175"/>
          </a:xfrm>
          <a:prstGeom prst="line">
            <a:avLst/>
          </a:prstGeom>
          <a:noFill/>
          <a:ln w="57150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71"/>
          <p:cNvSpPr>
            <a:spLocks noChangeShapeType="1"/>
          </p:cNvSpPr>
          <p:nvPr/>
        </p:nvSpPr>
        <p:spPr bwMode="auto">
          <a:xfrm flipV="1">
            <a:off x="4140200" y="6219825"/>
            <a:ext cx="496888" cy="1301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5" name="Text Box 7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764536" y="4572000"/>
            <a:ext cx="1193404" cy="491417"/>
          </a:xfrm>
          <a:prstGeom prst="rect">
            <a:avLst/>
          </a:prstGeom>
          <a:blipFill rotWithShape="0">
            <a:blip r:embed="rId4"/>
            <a:stretch>
              <a:fillRect l="-1026" b="-987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0733" name="Line 73"/>
          <p:cNvSpPr>
            <a:spLocks noChangeShapeType="1"/>
          </p:cNvSpPr>
          <p:nvPr/>
        </p:nvSpPr>
        <p:spPr bwMode="auto">
          <a:xfrm flipV="1">
            <a:off x="6553200" y="4419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Line 74"/>
          <p:cNvSpPr>
            <a:spLocks noChangeShapeType="1"/>
          </p:cNvSpPr>
          <p:nvPr/>
        </p:nvSpPr>
        <p:spPr bwMode="auto">
          <a:xfrm>
            <a:off x="4772025" y="4914900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8" name="Text Box 7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800601" y="4747013"/>
            <a:ext cx="1161408" cy="491738"/>
          </a:xfrm>
          <a:prstGeom prst="rect">
            <a:avLst/>
          </a:prstGeom>
          <a:blipFill rotWithShape="0">
            <a:blip r:embed="rId5"/>
            <a:stretch>
              <a:fillRect b="-1250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0736" name="Line 77"/>
          <p:cNvSpPr>
            <a:spLocks noChangeShapeType="1"/>
          </p:cNvSpPr>
          <p:nvPr/>
        </p:nvSpPr>
        <p:spPr bwMode="auto">
          <a:xfrm flipH="1">
            <a:off x="3581400" y="5257800"/>
            <a:ext cx="2971800" cy="0"/>
          </a:xfrm>
          <a:prstGeom prst="line">
            <a:avLst/>
          </a:prstGeom>
          <a:noFill/>
          <a:ln w="12700">
            <a:solidFill>
              <a:srgbClr val="99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Line 78"/>
          <p:cNvSpPr>
            <a:spLocks noChangeShapeType="1"/>
          </p:cNvSpPr>
          <p:nvPr/>
        </p:nvSpPr>
        <p:spPr bwMode="auto">
          <a:xfrm flipH="1" flipV="1">
            <a:off x="3600450" y="5295900"/>
            <a:ext cx="116205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8" name="Text Box 79"/>
          <p:cNvSpPr txBox="1">
            <a:spLocks noChangeArrowheads="1"/>
          </p:cNvSpPr>
          <p:nvPr/>
        </p:nvSpPr>
        <p:spPr bwMode="auto">
          <a:xfrm>
            <a:off x="3048000" y="5181600"/>
            <a:ext cx="833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 b="1">
                <a:solidFill>
                  <a:srgbClr val="006600"/>
                </a:solidFill>
                <a:latin typeface="Times New Roman (Hebrew)" panose="02020603050405020304" pitchFamily="18" charset="0"/>
              </a:rPr>
              <a:t>COP</a:t>
            </a:r>
            <a:endParaRPr kumimoji="0" lang="en-US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0739" name="Oval 80"/>
          <p:cNvSpPr>
            <a:spLocks noChangeArrowheads="1"/>
          </p:cNvSpPr>
          <p:nvPr/>
        </p:nvSpPr>
        <p:spPr bwMode="auto">
          <a:xfrm>
            <a:off x="3551238" y="522922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0740" name="AutoShape 19"/>
          <p:cNvSpPr>
            <a:spLocks noChangeArrowheads="1"/>
          </p:cNvSpPr>
          <p:nvPr/>
        </p:nvSpPr>
        <p:spPr bwMode="auto">
          <a:xfrm>
            <a:off x="3670300" y="2532063"/>
            <a:ext cx="476250" cy="317500"/>
          </a:xfrm>
          <a:prstGeom prst="notched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3" name="Rectangle 2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625764" y="1794913"/>
            <a:ext cx="2524919" cy="1311032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w="12700" cap="sq">
            <a:solidFill>
              <a:srgbClr val="FFFFCC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4" name="Rectangle 2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876606" y="2987369"/>
            <a:ext cx="2524919" cy="1311032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 w="12700" cap="sq">
            <a:solidFill>
              <a:srgbClr val="FFFFCC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5" name="Rectangle 2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637455" y="3106738"/>
            <a:ext cx="2524919" cy="1311032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 w="12700" cap="sq">
            <a:solidFill>
              <a:srgbClr val="FFFFCC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Rectangle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14436" y="5292848"/>
            <a:ext cx="440570" cy="461665"/>
          </a:xfrm>
          <a:prstGeom prst="rect">
            <a:avLst/>
          </a:prstGeom>
          <a:blipFill rotWithShape="0">
            <a:blip r:embed="rId9"/>
            <a:stretch>
              <a:fillRect l="-2778" b="-18421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8" name="Text Box 46"/>
          <p:cNvSpPr txBox="1">
            <a:spLocks noChangeArrowheads="1"/>
          </p:cNvSpPr>
          <p:nvPr/>
        </p:nvSpPr>
        <p:spPr bwMode="auto">
          <a:xfrm>
            <a:off x="3101975" y="5759450"/>
            <a:ext cx="1050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he-IL" sz="2400" dirty="0">
                <a:latin typeface="+mn-lt"/>
              </a:rPr>
              <a:t>Image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he-IL" sz="2400" dirty="0">
                <a:latin typeface="+mn-lt"/>
              </a:rPr>
              <a:t>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8" grpId="0" animBg="1"/>
      <p:bldP spid="30740" grpId="0" animBg="1"/>
      <p:bldP spid="33" grpId="0" animBg="1"/>
      <p:bldP spid="34" grpId="0" animBg="1"/>
      <p:bldP spid="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444B33A-BF44-4150-AE03-9B13F2E4302C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54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Perspective Projection</a:t>
            </a:r>
          </a:p>
        </p:txBody>
      </p:sp>
      <p:sp>
        <p:nvSpPr>
          <p:cNvPr id="32773" name="Text Box 7"/>
          <p:cNvSpPr>
            <a:spLocks noGrp="1" noChangeArrowheads="1"/>
          </p:cNvSpPr>
          <p:nvPr>
            <p:ph type="body" idx="1"/>
          </p:nvPr>
        </p:nvSpPr>
        <p:spPr>
          <a:xfrm>
            <a:off x="495300" y="1801813"/>
            <a:ext cx="8178800" cy="4171950"/>
          </a:xfrm>
          <a:noFill/>
        </p:spPr>
        <p:txBody>
          <a:bodyPr/>
          <a:lstStyle/>
          <a:p>
            <a:pPr algn="ctr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he-IL" sz="4000"/>
              <a:t> </a:t>
            </a:r>
            <a:endParaRPr lang="en-US" altLang="en-US" sz="4000" baseline="-25000"/>
          </a:p>
        </p:txBody>
      </p:sp>
      <p:sp>
        <p:nvSpPr>
          <p:cNvPr id="60423" name="Text Box 2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42938" y="2101850"/>
            <a:ext cx="4357687" cy="1116781"/>
          </a:xfrm>
          <a:prstGeom prst="rect">
            <a:avLst/>
          </a:prstGeom>
          <a:blipFill rotWithShape="0">
            <a:blip r:embed="rId3"/>
            <a:stretch>
              <a:fillRect l="-3497" t="-7104" b="-1256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3" name="Rectangle 2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026365" y="1775482"/>
            <a:ext cx="2524919" cy="94782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12700" cap="sq">
            <a:solidFill>
              <a:srgbClr val="FFFFCC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4" name="Rectangle 2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002033" y="2822483"/>
            <a:ext cx="2524919" cy="947829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12700" cap="sq">
            <a:solidFill>
              <a:srgbClr val="FFFFCC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2777" name="Text Box 67"/>
          <p:cNvSpPr txBox="1">
            <a:spLocks noChangeArrowheads="1"/>
          </p:cNvSpPr>
          <p:nvPr/>
        </p:nvSpPr>
        <p:spPr bwMode="auto">
          <a:xfrm>
            <a:off x="5103813" y="5105400"/>
            <a:ext cx="1084262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/>
              <a:buNone/>
            </a:pPr>
            <a:r>
              <a:rPr lang="en-US" altLang="he-IL">
                <a:solidFill>
                  <a:srgbClr val="9933FF"/>
                </a:solidFill>
              </a:rPr>
              <a:t>z</a:t>
            </a:r>
            <a:r>
              <a:rPr lang="en-US" altLang="he-IL" baseline="-25000">
                <a:solidFill>
                  <a:srgbClr val="9933FF"/>
                </a:solidFill>
              </a:rPr>
              <a:t>object</a:t>
            </a:r>
            <a:endParaRPr lang="en-US" altLang="en-US" baseline="-25000">
              <a:solidFill>
                <a:srgbClr val="9933FF"/>
              </a:solidFill>
            </a:endParaRPr>
          </a:p>
          <a:p>
            <a:pPr algn="ctr">
              <a:buClr>
                <a:schemeClr val="accent2"/>
              </a:buClr>
              <a:buFont typeface="Monotype Sorts"/>
              <a:buChar char="z"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2778" name="Line 68"/>
          <p:cNvSpPr>
            <a:spLocks noChangeShapeType="1"/>
          </p:cNvSpPr>
          <p:nvPr/>
        </p:nvSpPr>
        <p:spPr bwMode="auto">
          <a:xfrm flipH="1">
            <a:off x="3609975" y="4419600"/>
            <a:ext cx="2943225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Line 69"/>
          <p:cNvSpPr>
            <a:spLocks noChangeShapeType="1"/>
          </p:cNvSpPr>
          <p:nvPr/>
        </p:nvSpPr>
        <p:spPr bwMode="auto">
          <a:xfrm flipH="1">
            <a:off x="4767263" y="4586288"/>
            <a:ext cx="11112" cy="1781175"/>
          </a:xfrm>
          <a:prstGeom prst="line">
            <a:avLst/>
          </a:prstGeom>
          <a:noFill/>
          <a:ln w="57150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0" name="Line 71"/>
          <p:cNvSpPr>
            <a:spLocks noChangeShapeType="1"/>
          </p:cNvSpPr>
          <p:nvPr/>
        </p:nvSpPr>
        <p:spPr bwMode="auto">
          <a:xfrm flipV="1">
            <a:off x="4140200" y="6219825"/>
            <a:ext cx="496888" cy="1301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 Box 7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764536" y="4572000"/>
            <a:ext cx="1193404" cy="491417"/>
          </a:xfrm>
          <a:prstGeom prst="rect">
            <a:avLst/>
          </a:prstGeom>
          <a:blipFill rotWithShape="0">
            <a:blip r:embed="rId6"/>
            <a:stretch>
              <a:fillRect l="-1026" b="-987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2782" name="Line 73"/>
          <p:cNvSpPr>
            <a:spLocks noChangeShapeType="1"/>
          </p:cNvSpPr>
          <p:nvPr/>
        </p:nvSpPr>
        <p:spPr bwMode="auto">
          <a:xfrm flipV="1">
            <a:off x="6553200" y="4419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Line 74"/>
          <p:cNvSpPr>
            <a:spLocks noChangeShapeType="1"/>
          </p:cNvSpPr>
          <p:nvPr/>
        </p:nvSpPr>
        <p:spPr bwMode="auto">
          <a:xfrm>
            <a:off x="4772025" y="4914900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 Box 7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800601" y="4747013"/>
            <a:ext cx="1161408" cy="491738"/>
          </a:xfrm>
          <a:prstGeom prst="rect">
            <a:avLst/>
          </a:prstGeom>
          <a:blipFill rotWithShape="0">
            <a:blip r:embed="rId7"/>
            <a:stretch>
              <a:fillRect b="-1250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2785" name="Line 77"/>
          <p:cNvSpPr>
            <a:spLocks noChangeShapeType="1"/>
          </p:cNvSpPr>
          <p:nvPr/>
        </p:nvSpPr>
        <p:spPr bwMode="auto">
          <a:xfrm flipH="1">
            <a:off x="3581400" y="5257800"/>
            <a:ext cx="2971800" cy="0"/>
          </a:xfrm>
          <a:prstGeom prst="line">
            <a:avLst/>
          </a:prstGeom>
          <a:noFill/>
          <a:ln w="12700">
            <a:solidFill>
              <a:srgbClr val="99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Line 78"/>
          <p:cNvSpPr>
            <a:spLocks noChangeShapeType="1"/>
          </p:cNvSpPr>
          <p:nvPr/>
        </p:nvSpPr>
        <p:spPr bwMode="auto">
          <a:xfrm flipH="1" flipV="1">
            <a:off x="3600450" y="5295900"/>
            <a:ext cx="116205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Text Box 79"/>
          <p:cNvSpPr txBox="1">
            <a:spLocks noChangeArrowheads="1"/>
          </p:cNvSpPr>
          <p:nvPr/>
        </p:nvSpPr>
        <p:spPr bwMode="auto">
          <a:xfrm>
            <a:off x="3048000" y="5181600"/>
            <a:ext cx="833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 b="1">
                <a:solidFill>
                  <a:srgbClr val="006600"/>
                </a:solidFill>
                <a:latin typeface="Times New Roman (Hebrew)" panose="02020603050405020304" pitchFamily="18" charset="0"/>
              </a:rPr>
              <a:t>COP</a:t>
            </a:r>
            <a:endParaRPr kumimoji="0" lang="en-US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2788" name="Oval 80"/>
          <p:cNvSpPr>
            <a:spLocks noChangeArrowheads="1"/>
          </p:cNvSpPr>
          <p:nvPr/>
        </p:nvSpPr>
        <p:spPr bwMode="auto">
          <a:xfrm>
            <a:off x="3551238" y="522922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7" name="Rectangle 3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14436" y="5292848"/>
            <a:ext cx="440570" cy="461665"/>
          </a:xfrm>
          <a:prstGeom prst="rect">
            <a:avLst/>
          </a:prstGeom>
          <a:blipFill rotWithShape="0">
            <a:blip r:embed="rId8"/>
            <a:stretch>
              <a:fillRect l="-2778" b="-18421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8" name="Text Box 46"/>
          <p:cNvSpPr txBox="1">
            <a:spLocks noChangeArrowheads="1"/>
          </p:cNvSpPr>
          <p:nvPr/>
        </p:nvSpPr>
        <p:spPr bwMode="auto">
          <a:xfrm>
            <a:off x="3101975" y="5759450"/>
            <a:ext cx="1050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he-IL" sz="2400" dirty="0">
                <a:latin typeface="+mn-lt"/>
              </a:rPr>
              <a:t>Image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he-IL" sz="2400" dirty="0">
                <a:latin typeface="+mn-lt"/>
              </a:rPr>
              <a:t>Plane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CAFC9A9E-D368-4F85-8C5A-8E1A031EC466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55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686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Ambigutiy</a:t>
            </a:r>
            <a:endParaRPr lang="en-US" altLang="en-US"/>
          </a:p>
        </p:txBody>
      </p:sp>
      <p:sp>
        <p:nvSpPr>
          <p:cNvPr id="36869" name="Text Box 3"/>
          <p:cNvSpPr txBox="1">
            <a:spLocks noChangeArrowheads="1"/>
          </p:cNvSpPr>
          <p:nvPr/>
        </p:nvSpPr>
        <p:spPr bwMode="auto">
          <a:xfrm>
            <a:off x="1568450" y="507365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6870" name="Line 4"/>
          <p:cNvSpPr>
            <a:spLocks noChangeShapeType="1"/>
          </p:cNvSpPr>
          <p:nvPr/>
        </p:nvSpPr>
        <p:spPr bwMode="auto">
          <a:xfrm flipV="1">
            <a:off x="1804988" y="4394200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5"/>
          <p:cNvSpPr>
            <a:spLocks noChangeShapeType="1"/>
          </p:cNvSpPr>
          <p:nvPr/>
        </p:nvSpPr>
        <p:spPr bwMode="auto">
          <a:xfrm flipV="1">
            <a:off x="4624388" y="2489200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6"/>
          <p:cNvSpPr>
            <a:spLocks noChangeArrowheads="1"/>
          </p:cNvSpPr>
          <p:nvPr/>
        </p:nvSpPr>
        <p:spPr bwMode="auto">
          <a:xfrm>
            <a:off x="3557588" y="4394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6873" name="Oval 7"/>
          <p:cNvSpPr>
            <a:spLocks noChangeArrowheads="1"/>
          </p:cNvSpPr>
          <p:nvPr/>
        </p:nvSpPr>
        <p:spPr bwMode="auto">
          <a:xfrm>
            <a:off x="5386388" y="3327400"/>
            <a:ext cx="76200" cy="762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6874" name="Rectangle 8"/>
          <p:cNvSpPr>
            <a:spLocks noGrp="1" noChangeArrowheads="1"/>
          </p:cNvSpPr>
          <p:nvPr>
            <p:ph type="body" idx="1"/>
          </p:nvPr>
        </p:nvSpPr>
        <p:spPr>
          <a:xfrm rot="5400000">
            <a:off x="2871788" y="3327400"/>
            <a:ext cx="1828800" cy="1828800"/>
          </a:xfrm>
          <a:prstGeom prst="parallelogram">
            <a:avLst>
              <a:gd name="adj" fmla="val 25000"/>
            </a:avLst>
          </a:prstGeo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Clr>
                <a:schemeClr val="accent2"/>
              </a:buClr>
              <a:buFont typeface="Monotype Sorts"/>
              <a:buChar char="z"/>
            </a:pPr>
            <a:endParaRPr lang="en-US" altLang="en-US"/>
          </a:p>
        </p:txBody>
      </p:sp>
      <p:graphicFrame>
        <p:nvGraphicFramePr>
          <p:cNvPr id="36875" name="Object 9"/>
          <p:cNvGraphicFramePr>
            <a:graphicFrameLocks noChangeAspect="1"/>
          </p:cNvGraphicFramePr>
          <p:nvPr/>
        </p:nvGraphicFramePr>
        <p:xfrm>
          <a:off x="4737100" y="1905000"/>
          <a:ext cx="681038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857375" imgH="3995738" progId="MS_ClipArt_Gallery.2">
                  <p:embed/>
                </p:oleObj>
              </mc:Choice>
              <mc:Fallback>
                <p:oleObj name="Clip" r:id="rId3" imgW="1857375" imgH="3995738" progId="MS_ClipArt_Gallery.2">
                  <p:embed/>
                  <p:pic>
                    <p:nvPicPr>
                      <p:cNvPr id="3687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1905000"/>
                        <a:ext cx="681038" cy="146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068888" y="1703388"/>
            <a:ext cx="774700" cy="1471612"/>
            <a:chOff x="2776" y="849"/>
            <a:chExt cx="488" cy="927"/>
          </a:xfrm>
        </p:grpSpPr>
        <p:sp>
          <p:nvSpPr>
            <p:cNvPr id="36881" name="Oval 11"/>
            <p:cNvSpPr>
              <a:spLocks noChangeArrowheads="1"/>
            </p:cNvSpPr>
            <p:nvPr/>
          </p:nvSpPr>
          <p:spPr bwMode="auto">
            <a:xfrm>
              <a:off x="3216" y="1728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graphicFrame>
          <p:nvGraphicFramePr>
            <p:cNvPr id="36882" name="Object 12"/>
            <p:cNvGraphicFramePr>
              <a:graphicFrameLocks noChangeAspect="1"/>
            </p:cNvGraphicFramePr>
            <p:nvPr/>
          </p:nvGraphicFramePr>
          <p:xfrm>
            <a:off x="2776" y="849"/>
            <a:ext cx="429" cy="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857375" imgH="3995738" progId="MS_ClipArt_Gallery.2">
                    <p:embed/>
                  </p:oleObj>
                </mc:Choice>
                <mc:Fallback>
                  <p:oleObj name="Clip" r:id="rId5" imgW="1857375" imgH="3995738" progId="MS_ClipArt_Gallery.2">
                    <p:embed/>
                    <p:pic>
                      <p:nvPicPr>
                        <p:cNvPr id="3688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6" y="849"/>
                          <a:ext cx="429" cy="9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877" name="Object 13"/>
          <p:cNvGraphicFramePr>
            <a:graphicFrameLocks noChangeAspect="1"/>
          </p:cNvGraphicFramePr>
          <p:nvPr/>
        </p:nvGraphicFramePr>
        <p:xfrm>
          <a:off x="3238500" y="3740150"/>
          <a:ext cx="3317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857375" imgH="3995738" progId="MS_ClipArt_Gallery.2">
                  <p:embed/>
                </p:oleObj>
              </mc:Choice>
              <mc:Fallback>
                <p:oleObj name="Clip" r:id="rId6" imgW="1857375" imgH="3995738" progId="MS_ClipArt_Gallery.2">
                  <p:embed/>
                  <p:pic>
                    <p:nvPicPr>
                      <p:cNvPr id="3687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3740150"/>
                        <a:ext cx="331788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159250" y="2182813"/>
            <a:ext cx="769938" cy="1525587"/>
            <a:chOff x="2203" y="1151"/>
            <a:chExt cx="485" cy="961"/>
          </a:xfrm>
        </p:grpSpPr>
        <p:sp>
          <p:nvSpPr>
            <p:cNvPr id="36879" name="Oval 15"/>
            <p:cNvSpPr>
              <a:spLocks noChangeArrowheads="1"/>
            </p:cNvSpPr>
            <p:nvPr/>
          </p:nvSpPr>
          <p:spPr bwMode="auto">
            <a:xfrm>
              <a:off x="2640" y="2064"/>
              <a:ext cx="48" cy="4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graphicFrame>
          <p:nvGraphicFramePr>
            <p:cNvPr id="36880" name="Object 16"/>
            <p:cNvGraphicFramePr>
              <a:graphicFrameLocks noChangeAspect="1"/>
            </p:cNvGraphicFramePr>
            <p:nvPr/>
          </p:nvGraphicFramePr>
          <p:xfrm>
            <a:off x="2203" y="1151"/>
            <a:ext cx="429" cy="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857375" imgH="3995738" progId="MS_ClipArt_Gallery.2">
                    <p:embed/>
                  </p:oleObj>
                </mc:Choice>
                <mc:Fallback>
                  <p:oleObj name="Clip" r:id="rId7" imgW="1857375" imgH="3995738" progId="MS_ClipArt_Gallery.2">
                    <p:embed/>
                    <p:pic>
                      <p:nvPicPr>
                        <p:cNvPr id="3688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3" y="1151"/>
                          <a:ext cx="429" cy="9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677FA2C-0475-466F-AA3F-23494D82D9F3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56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891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206375"/>
            <a:ext cx="7772400" cy="1143000"/>
          </a:xfrm>
        </p:spPr>
        <p:txBody>
          <a:bodyPr/>
          <a:lstStyle/>
          <a:p>
            <a:r>
              <a:rPr lang="en-US" altLang="he-IL"/>
              <a:t>Two Images</a:t>
            </a:r>
            <a:endParaRPr lang="en-US" altLang="en-US"/>
          </a:p>
        </p:txBody>
      </p:sp>
      <p:sp>
        <p:nvSpPr>
          <p:cNvPr id="38917" name="AutoShape 3"/>
          <p:cNvSpPr>
            <a:spLocks noChangeArrowheads="1"/>
          </p:cNvSpPr>
          <p:nvPr/>
        </p:nvSpPr>
        <p:spPr bwMode="auto">
          <a:xfrm rot="16200000" flipH="1">
            <a:off x="5717381" y="3274219"/>
            <a:ext cx="2052638" cy="1905000"/>
          </a:xfrm>
          <a:prstGeom prst="parallelogram">
            <a:avLst>
              <a:gd name="adj" fmla="val 269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906463" y="4718050"/>
            <a:ext cx="357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8919" name="Text Box 5"/>
          <p:cNvSpPr txBox="1">
            <a:spLocks noChangeArrowheads="1"/>
          </p:cNvSpPr>
          <p:nvPr/>
        </p:nvSpPr>
        <p:spPr bwMode="auto">
          <a:xfrm>
            <a:off x="8153400" y="48768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8920" name="Line 6"/>
          <p:cNvSpPr>
            <a:spLocks noChangeShapeType="1"/>
          </p:cNvSpPr>
          <p:nvPr/>
        </p:nvSpPr>
        <p:spPr bwMode="auto">
          <a:xfrm flipV="1">
            <a:off x="1143000" y="4038600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Line 7"/>
          <p:cNvSpPr>
            <a:spLocks noChangeShapeType="1"/>
          </p:cNvSpPr>
          <p:nvPr/>
        </p:nvSpPr>
        <p:spPr bwMode="auto">
          <a:xfrm flipV="1">
            <a:off x="3962400" y="2133600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Line 8"/>
          <p:cNvSpPr>
            <a:spLocks noChangeShapeType="1"/>
          </p:cNvSpPr>
          <p:nvPr/>
        </p:nvSpPr>
        <p:spPr bwMode="auto">
          <a:xfrm>
            <a:off x="5105400" y="2743200"/>
            <a:ext cx="1143000" cy="838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Line 9"/>
          <p:cNvSpPr>
            <a:spLocks noChangeShapeType="1"/>
          </p:cNvSpPr>
          <p:nvPr/>
        </p:nvSpPr>
        <p:spPr bwMode="auto">
          <a:xfrm flipH="1" flipV="1">
            <a:off x="7010400" y="4038600"/>
            <a:ext cx="129540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Oval 10"/>
          <p:cNvSpPr>
            <a:spLocks noChangeArrowheads="1"/>
          </p:cNvSpPr>
          <p:nvPr/>
        </p:nvSpPr>
        <p:spPr bwMode="auto">
          <a:xfrm>
            <a:off x="2895600" y="4038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8925" name="Oval 11"/>
          <p:cNvSpPr>
            <a:spLocks noChangeArrowheads="1"/>
          </p:cNvSpPr>
          <p:nvPr/>
        </p:nvSpPr>
        <p:spPr bwMode="auto">
          <a:xfrm>
            <a:off x="6981825" y="4010025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8926" name="Oval 12"/>
          <p:cNvSpPr>
            <a:spLocks noChangeArrowheads="1"/>
          </p:cNvSpPr>
          <p:nvPr/>
        </p:nvSpPr>
        <p:spPr bwMode="auto">
          <a:xfrm>
            <a:off x="5105400" y="2743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8927" name="Rectangle 13"/>
          <p:cNvSpPr>
            <a:spLocks noGrp="1" noChangeArrowheads="1"/>
          </p:cNvSpPr>
          <p:nvPr>
            <p:ph type="body" idx="1"/>
          </p:nvPr>
        </p:nvSpPr>
        <p:spPr>
          <a:xfrm rot="5400000">
            <a:off x="2209800" y="2971800"/>
            <a:ext cx="1828800" cy="1828800"/>
          </a:xfrm>
          <a:prstGeom prst="parallelogram">
            <a:avLst>
              <a:gd name="adj" fmla="val 25000"/>
            </a:avLst>
          </a:prstGeo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Clr>
                <a:schemeClr val="accent2"/>
              </a:buClr>
              <a:buFont typeface="Monotype Sorts"/>
              <a:buChar char="z"/>
            </a:pPr>
            <a:endParaRPr lang="en-US" altLang="en-US"/>
          </a:p>
        </p:txBody>
      </p:sp>
      <p:graphicFrame>
        <p:nvGraphicFramePr>
          <p:cNvPr id="38928" name="Object 0"/>
          <p:cNvGraphicFramePr>
            <a:graphicFrameLocks noChangeAspect="1"/>
          </p:cNvGraphicFramePr>
          <p:nvPr/>
        </p:nvGraphicFramePr>
        <p:xfrm>
          <a:off x="4362450" y="1304925"/>
          <a:ext cx="681038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857375" imgH="3995738" progId="MS_ClipArt_Gallery.2">
                  <p:embed/>
                </p:oleObj>
              </mc:Choice>
              <mc:Fallback>
                <p:oleObj name="Clip" r:id="rId3" imgW="1857375" imgH="3995738" progId="MS_ClipArt_Gallery.2">
                  <p:embed/>
                  <p:pic>
                    <p:nvPicPr>
                      <p:cNvPr id="38928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1304925"/>
                        <a:ext cx="681038" cy="146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9" name="Object 1"/>
          <p:cNvGraphicFramePr>
            <a:graphicFrameLocks noChangeAspect="1"/>
          </p:cNvGraphicFramePr>
          <p:nvPr/>
        </p:nvGraphicFramePr>
        <p:xfrm>
          <a:off x="2576513" y="3325813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857375" imgH="3995738" progId="MS_ClipArt_Gallery.2">
                  <p:embed/>
                </p:oleObj>
              </mc:Choice>
              <mc:Fallback>
                <p:oleObj name="Clip" r:id="rId5" imgW="1857375" imgH="3995738" progId="MS_ClipArt_Gallery.2">
                  <p:embed/>
                  <p:pic>
                    <p:nvPicPr>
                      <p:cNvPr id="3892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3325813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0" name="Object 2"/>
          <p:cNvGraphicFramePr>
            <a:graphicFrameLocks noChangeAspect="1"/>
          </p:cNvGraphicFramePr>
          <p:nvPr/>
        </p:nvGraphicFramePr>
        <p:xfrm>
          <a:off x="6662738" y="3354388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857375" imgH="3995738" progId="MS_ClipArt_Gallery.2">
                  <p:embed/>
                </p:oleObj>
              </mc:Choice>
              <mc:Fallback>
                <p:oleObj name="Clip" r:id="rId6" imgW="1857375" imgH="3995738" progId="MS_ClipArt_Gallery.2">
                  <p:embed/>
                  <p:pic>
                    <p:nvPicPr>
                      <p:cNvPr id="389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2738" y="3354388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1" name="Text Box 17"/>
          <p:cNvSpPr txBox="1">
            <a:spLocks noChangeArrowheads="1"/>
          </p:cNvSpPr>
          <p:nvPr/>
        </p:nvSpPr>
        <p:spPr bwMode="auto">
          <a:xfrm>
            <a:off x="4945063" y="1343025"/>
            <a:ext cx="5699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5400">
                <a:solidFill>
                  <a:srgbClr val="FF0000"/>
                </a:solidFill>
                <a:latin typeface="Times New Roman (Hebrew)" panose="02020603050405020304" pitchFamily="18" charset="0"/>
              </a:rPr>
              <a:t>!</a:t>
            </a:r>
            <a:endParaRPr kumimoji="0" lang="en-GB" altLang="he-IL" sz="54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8932" name="Rectangle 18"/>
          <p:cNvSpPr>
            <a:spLocks noChangeArrowheads="1"/>
          </p:cNvSpPr>
          <p:nvPr/>
        </p:nvSpPr>
        <p:spPr bwMode="auto">
          <a:xfrm>
            <a:off x="4730750" y="1296988"/>
            <a:ext cx="279400" cy="214312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211990" name="Text Box 22"/>
          <p:cNvSpPr txBox="1">
            <a:spLocks noChangeArrowheads="1"/>
          </p:cNvSpPr>
          <p:nvPr/>
        </p:nvSpPr>
        <p:spPr bwMode="auto">
          <a:xfrm>
            <a:off x="1501775" y="5888038"/>
            <a:ext cx="65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400">
                <a:solidFill>
                  <a:schemeClr val="tx1"/>
                </a:solidFill>
                <a:latin typeface="Times New Roman (Hebrew)" panose="02020603050405020304" pitchFamily="18" charset="0"/>
              </a:rPr>
              <a:t>   </a:t>
            </a:r>
            <a:endParaRPr kumimoji="0" lang="en-GB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261322EF-991F-4BD7-A97E-1447D4FFB20F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57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403225"/>
            <a:ext cx="7772400" cy="1143000"/>
          </a:xfrm>
        </p:spPr>
        <p:txBody>
          <a:bodyPr/>
          <a:lstStyle/>
          <a:p>
            <a:r>
              <a:rPr lang="en-US" altLang="he-IL"/>
              <a:t>A Stereo Pair</a:t>
            </a:r>
          </a:p>
        </p:txBody>
      </p:sp>
      <p:pic>
        <p:nvPicPr>
          <p:cNvPr id="61445" name="Picture 3" descr="domem-le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4" descr="domem-r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76400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Text Box 5"/>
          <p:cNvSpPr txBox="1">
            <a:spLocks noChangeArrowheads="1"/>
          </p:cNvSpPr>
          <p:nvPr/>
        </p:nvSpPr>
        <p:spPr bwMode="auto">
          <a:xfrm>
            <a:off x="1600200" y="5410200"/>
            <a:ext cx="2019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800">
                <a:solidFill>
                  <a:srgbClr val="0033CC"/>
                </a:solidFill>
                <a:latin typeface="Times New Roman (Hebrew)" panose="02020603050405020304" pitchFamily="18" charset="0"/>
              </a:rPr>
              <a:t>Left image</a:t>
            </a:r>
          </a:p>
        </p:txBody>
      </p:sp>
      <p:sp>
        <p:nvSpPr>
          <p:cNvPr id="61448" name="Text Box 6"/>
          <p:cNvSpPr txBox="1">
            <a:spLocks noChangeArrowheads="1"/>
          </p:cNvSpPr>
          <p:nvPr/>
        </p:nvSpPr>
        <p:spPr bwMode="auto">
          <a:xfrm>
            <a:off x="5257800" y="5486400"/>
            <a:ext cx="2239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800">
                <a:solidFill>
                  <a:srgbClr val="0033CC"/>
                </a:solidFill>
                <a:latin typeface="Times New Roman (Hebrew)" panose="02020603050405020304" pitchFamily="18" charset="0"/>
              </a:rPr>
              <a:t>Right image</a:t>
            </a:r>
          </a:p>
        </p:txBody>
      </p:sp>
    </p:spTree>
    <p:extLst>
      <p:ext uri="{BB962C8B-B14F-4D97-AF65-F5344CB8AC3E}">
        <p14:creationId xmlns:p14="http://schemas.microsoft.com/office/powerpoint/2010/main" val="2471619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15FBE2F-421A-46F3-964F-B5AE6A24F80A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58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301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206375"/>
            <a:ext cx="7772400" cy="1143000"/>
          </a:xfrm>
        </p:spPr>
        <p:txBody>
          <a:bodyPr/>
          <a:lstStyle/>
          <a:p>
            <a:r>
              <a:rPr lang="en-US" altLang="en-US"/>
              <a:t>Stereo Vision</a:t>
            </a:r>
          </a:p>
        </p:txBody>
      </p:sp>
      <p:sp>
        <p:nvSpPr>
          <p:cNvPr id="43013" name="Rectangle 19"/>
          <p:cNvSpPr>
            <a:spLocks noChangeArrowheads="1"/>
          </p:cNvSpPr>
          <p:nvPr/>
        </p:nvSpPr>
        <p:spPr bwMode="auto">
          <a:xfrm>
            <a:off x="4730750" y="1296988"/>
            <a:ext cx="279400" cy="214312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graphicFrame>
        <p:nvGraphicFramePr>
          <p:cNvPr id="43014" name="Object 68"/>
          <p:cNvGraphicFramePr>
            <a:graphicFrameLocks noChangeAspect="1"/>
          </p:cNvGraphicFramePr>
          <p:nvPr/>
        </p:nvGraphicFramePr>
        <p:xfrm>
          <a:off x="6975475" y="2601913"/>
          <a:ext cx="35560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857375" imgH="3995738" progId="MS_ClipArt_Gallery.2">
                  <p:embed/>
                </p:oleObj>
              </mc:Choice>
              <mc:Fallback>
                <p:oleObj name="Clip" r:id="rId3" imgW="1857375" imgH="3995738" progId="MS_ClipArt_Gallery.2">
                  <p:embed/>
                  <p:pic>
                    <p:nvPicPr>
                      <p:cNvPr id="43014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5475" y="2601913"/>
                        <a:ext cx="355600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AutoShape 70" descr="Recycled paper"/>
          <p:cNvSpPr>
            <a:spLocks noChangeArrowheads="1"/>
          </p:cNvSpPr>
          <p:nvPr/>
        </p:nvSpPr>
        <p:spPr bwMode="auto">
          <a:xfrm rot="16200000" flipH="1">
            <a:off x="7779544" y="3361532"/>
            <a:ext cx="882650" cy="995362"/>
          </a:xfrm>
          <a:prstGeom prst="parallelogram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3016" name="Line 74"/>
          <p:cNvSpPr>
            <a:spLocks noChangeShapeType="1"/>
          </p:cNvSpPr>
          <p:nvPr/>
        </p:nvSpPr>
        <p:spPr bwMode="auto">
          <a:xfrm flipV="1">
            <a:off x="6765925" y="2959100"/>
            <a:ext cx="1195388" cy="5572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Line 75"/>
          <p:cNvSpPr>
            <a:spLocks noChangeShapeType="1"/>
          </p:cNvSpPr>
          <p:nvPr/>
        </p:nvSpPr>
        <p:spPr bwMode="auto">
          <a:xfrm>
            <a:off x="7364413" y="3221038"/>
            <a:ext cx="596900" cy="3603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Line 76"/>
          <p:cNvSpPr>
            <a:spLocks noChangeShapeType="1"/>
          </p:cNvSpPr>
          <p:nvPr/>
        </p:nvSpPr>
        <p:spPr bwMode="auto">
          <a:xfrm flipH="1" flipV="1">
            <a:off x="8359775" y="3778250"/>
            <a:ext cx="677863" cy="4587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Oval 77"/>
          <p:cNvSpPr>
            <a:spLocks noChangeArrowheads="1"/>
          </p:cNvSpPr>
          <p:nvPr/>
        </p:nvSpPr>
        <p:spPr bwMode="auto">
          <a:xfrm>
            <a:off x="6208713" y="3778250"/>
            <a:ext cx="39687" cy="33338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3020" name="Oval 78"/>
          <p:cNvSpPr>
            <a:spLocks noChangeArrowheads="1"/>
          </p:cNvSpPr>
          <p:nvPr/>
        </p:nvSpPr>
        <p:spPr bwMode="auto">
          <a:xfrm>
            <a:off x="8345488" y="3765550"/>
            <a:ext cx="39687" cy="33338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3021" name="Oval 79"/>
          <p:cNvSpPr>
            <a:spLocks noChangeArrowheads="1"/>
          </p:cNvSpPr>
          <p:nvPr/>
        </p:nvSpPr>
        <p:spPr bwMode="auto">
          <a:xfrm>
            <a:off x="7364413" y="3221038"/>
            <a:ext cx="39687" cy="333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3022" name="Rectangle 80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6011863" y="3211512"/>
            <a:ext cx="787400" cy="955675"/>
          </a:xfrm>
          <a:prstGeom prst="parallelogram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  <p:graphicFrame>
        <p:nvGraphicFramePr>
          <p:cNvPr id="43023" name="Object 81"/>
          <p:cNvGraphicFramePr>
            <a:graphicFrameLocks noChangeAspect="1"/>
          </p:cNvGraphicFramePr>
          <p:nvPr/>
        </p:nvGraphicFramePr>
        <p:xfrm>
          <a:off x="6042025" y="3471863"/>
          <a:ext cx="17303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857375" imgH="3995738" progId="MS_ClipArt_Gallery.2">
                  <p:embed/>
                </p:oleObj>
              </mc:Choice>
              <mc:Fallback>
                <p:oleObj name="Clip" r:id="rId6" imgW="1857375" imgH="3995738" progId="MS_ClipArt_Gallery.2">
                  <p:embed/>
                  <p:pic>
                    <p:nvPicPr>
                      <p:cNvPr id="43023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2025" y="3471863"/>
                        <a:ext cx="17303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4" name="Object 82"/>
          <p:cNvGraphicFramePr>
            <a:graphicFrameLocks noChangeAspect="1"/>
          </p:cNvGraphicFramePr>
          <p:nvPr/>
        </p:nvGraphicFramePr>
        <p:xfrm>
          <a:off x="8178800" y="3484563"/>
          <a:ext cx="17303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857375" imgH="3995738" progId="MS_ClipArt_Gallery.2">
                  <p:embed/>
                </p:oleObj>
              </mc:Choice>
              <mc:Fallback>
                <p:oleObj name="Clip" r:id="rId7" imgW="1857375" imgH="3995738" progId="MS_ClipArt_Gallery.2">
                  <p:embed/>
                  <p:pic>
                    <p:nvPicPr>
                      <p:cNvPr id="43024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8800" y="3484563"/>
                        <a:ext cx="17303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5" name="Text Box 83"/>
          <p:cNvSpPr txBox="1">
            <a:spLocks noChangeArrowheads="1"/>
          </p:cNvSpPr>
          <p:nvPr/>
        </p:nvSpPr>
        <p:spPr bwMode="auto">
          <a:xfrm>
            <a:off x="7280275" y="2617788"/>
            <a:ext cx="2984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5400">
                <a:solidFill>
                  <a:srgbClr val="FF0000"/>
                </a:solidFill>
                <a:latin typeface="Times New Roman (Hebrew)" panose="02020603050405020304" pitchFamily="18" charset="0"/>
              </a:rPr>
              <a:t>!</a:t>
            </a:r>
            <a:endParaRPr kumimoji="0" lang="en-GB" altLang="he-IL" sz="54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3026" name="Rectangle 87"/>
          <p:cNvSpPr>
            <a:spLocks noChangeArrowheads="1"/>
          </p:cNvSpPr>
          <p:nvPr/>
        </p:nvSpPr>
        <p:spPr bwMode="auto">
          <a:xfrm>
            <a:off x="584200" y="1865313"/>
            <a:ext cx="81788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he-IL" dirty="0">
                <a:solidFill>
                  <a:srgbClr val="990099"/>
                </a:solidFill>
              </a:rPr>
              <a:t>Output: </a:t>
            </a:r>
            <a:r>
              <a:rPr lang="en-US" altLang="he-IL" dirty="0"/>
              <a:t>the 3D shape of the scene</a:t>
            </a:r>
          </a:p>
          <a:p>
            <a:r>
              <a:rPr lang="en-US" altLang="he-IL" dirty="0">
                <a:solidFill>
                  <a:srgbClr val="990099"/>
                </a:solidFill>
              </a:rPr>
              <a:t>Input</a:t>
            </a:r>
            <a:r>
              <a:rPr lang="en-US" altLang="he-IL" dirty="0"/>
              <a:t>: two images 		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he-IL" dirty="0"/>
              <a:t>   from two viewpoints</a:t>
            </a:r>
          </a:p>
          <a:p>
            <a:endParaRPr lang="en-US" altLang="he-IL" dirty="0"/>
          </a:p>
          <a:p>
            <a:r>
              <a:rPr lang="en-US" altLang="he-IL" dirty="0"/>
              <a:t>Natural visual system</a:t>
            </a:r>
          </a:p>
        </p:txBody>
      </p:sp>
      <p:sp>
        <p:nvSpPr>
          <p:cNvPr id="43027" name="Line 73"/>
          <p:cNvSpPr>
            <a:spLocks noChangeShapeType="1"/>
          </p:cNvSpPr>
          <p:nvPr/>
        </p:nvSpPr>
        <p:spPr bwMode="auto">
          <a:xfrm flipV="1">
            <a:off x="5292725" y="3778250"/>
            <a:ext cx="955675" cy="3937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3131" name="Picture 123" descr="10 Things to Know About Salvador Dalí | Artsper Magaz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84" y="4921000"/>
            <a:ext cx="2444506" cy="163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72F94A04-6C9D-4D1B-B02C-925AD482FA9D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59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438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4438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4438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44390" name="Picture 1028" descr="stereo-g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29800" cy="6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1" name="Rectangle 1029"/>
          <p:cNvSpPr>
            <a:spLocks noChangeArrowheads="1"/>
          </p:cNvSpPr>
          <p:nvPr/>
        </p:nvSpPr>
        <p:spPr bwMode="auto">
          <a:xfrm>
            <a:off x="1219200" y="6172200"/>
            <a:ext cx="7358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>
                <a:solidFill>
                  <a:schemeClr val="bg1"/>
                </a:solidFill>
                <a:latin typeface="Times New Roman (Hebrew)" panose="02020603050405020304" pitchFamily="18" charset="0"/>
              </a:rPr>
              <a:t>Taken from: http://www.stereoscopy.com/3d-info/  </a:t>
            </a:r>
            <a:endParaRPr kumimoji="0" lang="en-US" altLang="en-US" sz="2400">
              <a:solidFill>
                <a:schemeClr val="bg1"/>
              </a:solidFill>
              <a:latin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0058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9064F27-0DA3-465C-8D36-B75ACC974235}" type="slidenum">
              <a:rPr lang="he-IL" altLang="en-US"/>
              <a:pPr/>
              <a:t>6</a:t>
            </a:fld>
            <a:endParaRPr lang="en-US" altLang="en-US"/>
          </a:p>
        </p:txBody>
      </p:sp>
      <p:sp>
        <p:nvSpPr>
          <p:cNvPr id="5529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pic>
        <p:nvPicPr>
          <p:cNvPr id="55300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57400" y="-533400"/>
            <a:ext cx="5208588" cy="6019800"/>
          </a:xfrm>
          <a:noFill/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246438"/>
            <a:ext cx="4648200" cy="36115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5302" name="Text Box 5"/>
          <p:cNvSpPr txBox="1">
            <a:spLocks noChangeArrowheads="1"/>
          </p:cNvSpPr>
          <p:nvPr/>
        </p:nvSpPr>
        <p:spPr bwMode="auto">
          <a:xfrm>
            <a:off x="22860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55303" name="Text Box 6"/>
          <p:cNvSpPr txBox="1">
            <a:spLocks noChangeArrowheads="1"/>
          </p:cNvSpPr>
          <p:nvPr/>
        </p:nvSpPr>
        <p:spPr bwMode="auto">
          <a:xfrm>
            <a:off x="227013" y="5486400"/>
            <a:ext cx="18018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rtl="1"/>
            <a:r>
              <a:rPr lang="en-US" altLang="he-IL">
                <a:solidFill>
                  <a:srgbClr val="00CCFF"/>
                </a:solidFill>
              </a:rPr>
              <a:t>From </a:t>
            </a:r>
            <a:r>
              <a:rPr lang="en-US" altLang="he-IL"/>
              <a:t>Heads</a:t>
            </a:r>
            <a:r>
              <a:rPr lang="en-US" altLang="he-IL">
                <a:solidFill>
                  <a:srgbClr val="00CCFF"/>
                </a:solidFill>
              </a:rPr>
              <a:t> </a:t>
            </a:r>
          </a:p>
          <a:p>
            <a:pPr algn="r" rtl="1"/>
            <a:r>
              <a:rPr lang="en-US" altLang="he-IL">
                <a:solidFill>
                  <a:srgbClr val="00CCFF"/>
                </a:solidFill>
              </a:rPr>
              <a:t>by A. Kayser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28600" y="4038600"/>
            <a:ext cx="3276600" cy="1143000"/>
            <a:chOff x="144" y="2544"/>
            <a:chExt cx="2064" cy="720"/>
          </a:xfrm>
        </p:grpSpPr>
        <p:sp>
          <p:nvSpPr>
            <p:cNvPr id="55306" name="Line 7"/>
            <p:cNvSpPr>
              <a:spLocks noChangeShapeType="1"/>
            </p:cNvSpPr>
            <p:nvPr/>
          </p:nvSpPr>
          <p:spPr bwMode="auto">
            <a:xfrm>
              <a:off x="1488" y="2784"/>
              <a:ext cx="72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5307" name="Text Box 8"/>
            <p:cNvSpPr txBox="1">
              <a:spLocks noChangeArrowheads="1"/>
            </p:cNvSpPr>
            <p:nvPr/>
          </p:nvSpPr>
          <p:spPr bwMode="auto">
            <a:xfrm>
              <a:off x="144" y="2544"/>
              <a:ext cx="1344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An edge point</a:t>
              </a:r>
              <a:endParaRPr lang="en-GB"/>
            </a:p>
          </p:txBody>
        </p:sp>
      </p:grpSp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6477000" y="4572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006600"/>
                </a:solidFill>
              </a:rPr>
              <a:t>I(200,:)</a:t>
            </a:r>
            <a:endParaRPr lang="en-GB" i="1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2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1C208E7-F6A2-429F-81D5-EC25BA689511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60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710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7108" name="Rectangle 3074"/>
          <p:cNvSpPr>
            <a:spLocks noGrp="1" noChangeArrowheads="1"/>
          </p:cNvSpPr>
          <p:nvPr>
            <p:ph type="title"/>
          </p:nvPr>
        </p:nvSpPr>
        <p:spPr>
          <a:xfrm>
            <a:off x="714375" y="298450"/>
            <a:ext cx="7772400" cy="1143000"/>
          </a:xfrm>
        </p:spPr>
        <p:txBody>
          <a:bodyPr/>
          <a:lstStyle/>
          <a:p>
            <a:r>
              <a:rPr lang="en-US" altLang="he-IL"/>
              <a:t>Correspondence</a:t>
            </a:r>
            <a:endParaRPr lang="en-US" altLang="en-US"/>
          </a:p>
        </p:txBody>
      </p:sp>
      <p:sp>
        <p:nvSpPr>
          <p:cNvPr id="47109" name="AutoShape 3075" descr="Recycled paper"/>
          <p:cNvSpPr>
            <a:spLocks noChangeArrowheads="1"/>
          </p:cNvSpPr>
          <p:nvPr/>
        </p:nvSpPr>
        <p:spPr bwMode="auto">
          <a:xfrm rot="16200000" flipH="1">
            <a:off x="5688806" y="3620294"/>
            <a:ext cx="2052638" cy="1905000"/>
          </a:xfrm>
          <a:prstGeom prst="parallelogram">
            <a:avLst>
              <a:gd name="adj" fmla="val 2693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7110" name="Text Box 3076"/>
          <p:cNvSpPr txBox="1">
            <a:spLocks noChangeArrowheads="1"/>
          </p:cNvSpPr>
          <p:nvPr/>
        </p:nvSpPr>
        <p:spPr bwMode="auto">
          <a:xfrm>
            <a:off x="877888" y="5064125"/>
            <a:ext cx="357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11" name="Text Box 3077"/>
          <p:cNvSpPr txBox="1">
            <a:spLocks noChangeArrowheads="1"/>
          </p:cNvSpPr>
          <p:nvPr/>
        </p:nvSpPr>
        <p:spPr bwMode="auto">
          <a:xfrm>
            <a:off x="8124825" y="522287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12" name="Line 3079"/>
          <p:cNvSpPr>
            <a:spLocks noChangeShapeType="1"/>
          </p:cNvSpPr>
          <p:nvPr/>
        </p:nvSpPr>
        <p:spPr bwMode="auto">
          <a:xfrm flipV="1">
            <a:off x="3933825" y="2479675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3" name="Line 3080"/>
          <p:cNvSpPr>
            <a:spLocks noChangeShapeType="1"/>
          </p:cNvSpPr>
          <p:nvPr/>
        </p:nvSpPr>
        <p:spPr bwMode="auto">
          <a:xfrm>
            <a:off x="5076825" y="3089275"/>
            <a:ext cx="1143000" cy="838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Line 3081"/>
          <p:cNvSpPr>
            <a:spLocks noChangeShapeType="1"/>
          </p:cNvSpPr>
          <p:nvPr/>
        </p:nvSpPr>
        <p:spPr bwMode="auto">
          <a:xfrm flipH="1" flipV="1">
            <a:off x="6981825" y="4384675"/>
            <a:ext cx="129540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Oval 3082"/>
          <p:cNvSpPr>
            <a:spLocks noChangeArrowheads="1"/>
          </p:cNvSpPr>
          <p:nvPr/>
        </p:nvSpPr>
        <p:spPr bwMode="auto">
          <a:xfrm>
            <a:off x="2867025" y="4384675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16" name="Oval 3083"/>
          <p:cNvSpPr>
            <a:spLocks noChangeArrowheads="1"/>
          </p:cNvSpPr>
          <p:nvPr/>
        </p:nvSpPr>
        <p:spPr bwMode="auto">
          <a:xfrm>
            <a:off x="6953250" y="43561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17" name="Oval 3084"/>
          <p:cNvSpPr>
            <a:spLocks noChangeArrowheads="1"/>
          </p:cNvSpPr>
          <p:nvPr/>
        </p:nvSpPr>
        <p:spPr bwMode="auto">
          <a:xfrm>
            <a:off x="5076825" y="3089275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18" name="Rectangle 3085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2181225" y="3317875"/>
            <a:ext cx="1828800" cy="1828800"/>
          </a:xfrm>
          <a:prstGeom prst="parallelogram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Clr>
                <a:schemeClr val="accent2"/>
              </a:buClr>
              <a:buFont typeface="Monotype Sorts"/>
              <a:buChar char="z"/>
            </a:pPr>
            <a:endParaRPr lang="en-US" altLang="en-US"/>
          </a:p>
        </p:txBody>
      </p:sp>
      <p:graphicFrame>
        <p:nvGraphicFramePr>
          <p:cNvPr id="47119" name="Object 3086"/>
          <p:cNvGraphicFramePr>
            <a:graphicFrameLocks noChangeAspect="1"/>
          </p:cNvGraphicFramePr>
          <p:nvPr/>
        </p:nvGraphicFramePr>
        <p:xfrm>
          <a:off x="4389438" y="1660525"/>
          <a:ext cx="681037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857375" imgH="3995738" progId="MS_ClipArt_Gallery.2">
                  <p:embed/>
                </p:oleObj>
              </mc:Choice>
              <mc:Fallback>
                <p:oleObj name="Clip" r:id="rId4" imgW="1857375" imgH="3995738" progId="MS_ClipArt_Gallery.2">
                  <p:embed/>
                  <p:pic>
                    <p:nvPicPr>
                      <p:cNvPr id="47119" name="Object 30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438" y="1660525"/>
                        <a:ext cx="681037" cy="146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0" name="Object 3087"/>
          <p:cNvGraphicFramePr>
            <a:graphicFrameLocks noChangeAspect="1"/>
          </p:cNvGraphicFramePr>
          <p:nvPr/>
        </p:nvGraphicFramePr>
        <p:xfrm>
          <a:off x="2547938" y="3671888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857375" imgH="3995738" progId="MS_ClipArt_Gallery.2">
                  <p:embed/>
                </p:oleObj>
              </mc:Choice>
              <mc:Fallback>
                <p:oleObj name="Clip" r:id="rId6" imgW="1857375" imgH="3995738" progId="MS_ClipArt_Gallery.2">
                  <p:embed/>
                  <p:pic>
                    <p:nvPicPr>
                      <p:cNvPr id="47120" name="Object 30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938" y="3671888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1" name="Object 3088"/>
          <p:cNvGraphicFramePr>
            <a:graphicFrameLocks noChangeAspect="1"/>
          </p:cNvGraphicFramePr>
          <p:nvPr/>
        </p:nvGraphicFramePr>
        <p:xfrm>
          <a:off x="6634163" y="3700463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857375" imgH="3995738" progId="MS_ClipArt_Gallery.2">
                  <p:embed/>
                </p:oleObj>
              </mc:Choice>
              <mc:Fallback>
                <p:oleObj name="Clip" r:id="rId7" imgW="1857375" imgH="3995738" progId="MS_ClipArt_Gallery.2">
                  <p:embed/>
                  <p:pic>
                    <p:nvPicPr>
                      <p:cNvPr id="47121" name="Object 30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4163" y="3700463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2" name="Line 3078"/>
          <p:cNvSpPr>
            <a:spLocks noChangeShapeType="1"/>
          </p:cNvSpPr>
          <p:nvPr/>
        </p:nvSpPr>
        <p:spPr bwMode="auto">
          <a:xfrm flipV="1">
            <a:off x="1114425" y="4384675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81E4015-AF5D-44C7-A539-376507EA2916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61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915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Correspondence</a:t>
            </a:r>
            <a:endParaRPr lang="en-US" altLang="en-US"/>
          </a:p>
        </p:txBody>
      </p:sp>
      <p:sp>
        <p:nvSpPr>
          <p:cNvPr id="49157" name="AutoShape 3" descr="Recycled paper"/>
          <p:cNvSpPr>
            <a:spLocks noChangeArrowheads="1"/>
          </p:cNvSpPr>
          <p:nvPr/>
        </p:nvSpPr>
        <p:spPr bwMode="auto">
          <a:xfrm rot="16200000" flipH="1">
            <a:off x="5698331" y="3610769"/>
            <a:ext cx="2052638" cy="1905000"/>
          </a:xfrm>
          <a:prstGeom prst="parallelogram">
            <a:avLst>
              <a:gd name="adj" fmla="val 2693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9158" name="Text Box 4"/>
          <p:cNvSpPr txBox="1">
            <a:spLocks noChangeArrowheads="1"/>
          </p:cNvSpPr>
          <p:nvPr/>
        </p:nvSpPr>
        <p:spPr bwMode="auto">
          <a:xfrm>
            <a:off x="887413" y="5054600"/>
            <a:ext cx="357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59" name="Text Box 5"/>
          <p:cNvSpPr txBox="1">
            <a:spLocks noChangeArrowheads="1"/>
          </p:cNvSpPr>
          <p:nvPr/>
        </p:nvSpPr>
        <p:spPr bwMode="auto">
          <a:xfrm>
            <a:off x="8134350" y="521335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V="1">
            <a:off x="3943350" y="2470150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5086350" y="3079750"/>
            <a:ext cx="1143000" cy="838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9"/>
          <p:cNvSpPr>
            <a:spLocks noChangeShapeType="1"/>
          </p:cNvSpPr>
          <p:nvPr/>
        </p:nvSpPr>
        <p:spPr bwMode="auto">
          <a:xfrm flipH="1" flipV="1">
            <a:off x="6991350" y="4375150"/>
            <a:ext cx="129540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Oval 10"/>
          <p:cNvSpPr>
            <a:spLocks noChangeArrowheads="1"/>
          </p:cNvSpPr>
          <p:nvPr/>
        </p:nvSpPr>
        <p:spPr bwMode="auto">
          <a:xfrm>
            <a:off x="2876550" y="437515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4" name="Oval 11"/>
          <p:cNvSpPr>
            <a:spLocks noChangeArrowheads="1"/>
          </p:cNvSpPr>
          <p:nvPr/>
        </p:nvSpPr>
        <p:spPr bwMode="auto">
          <a:xfrm>
            <a:off x="6991350" y="437515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5" name="Oval 12"/>
          <p:cNvSpPr>
            <a:spLocks noChangeArrowheads="1"/>
          </p:cNvSpPr>
          <p:nvPr/>
        </p:nvSpPr>
        <p:spPr bwMode="auto">
          <a:xfrm>
            <a:off x="5086350" y="307975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6" name="Line 13"/>
          <p:cNvSpPr>
            <a:spLocks noChangeShapeType="1"/>
          </p:cNvSpPr>
          <p:nvPr/>
        </p:nvSpPr>
        <p:spPr bwMode="auto">
          <a:xfrm flipH="1" flipV="1">
            <a:off x="6762750" y="4527550"/>
            <a:ext cx="15240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Oval 14"/>
          <p:cNvSpPr>
            <a:spLocks noChangeArrowheads="1"/>
          </p:cNvSpPr>
          <p:nvPr/>
        </p:nvSpPr>
        <p:spPr bwMode="auto">
          <a:xfrm>
            <a:off x="6762750" y="4527550"/>
            <a:ext cx="76200" cy="762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8" name="Line 15"/>
          <p:cNvSpPr>
            <a:spLocks noChangeShapeType="1"/>
          </p:cNvSpPr>
          <p:nvPr/>
        </p:nvSpPr>
        <p:spPr bwMode="auto">
          <a:xfrm flipH="1" flipV="1">
            <a:off x="4781550" y="3308350"/>
            <a:ext cx="114300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Oval 16"/>
          <p:cNvSpPr>
            <a:spLocks noChangeArrowheads="1"/>
          </p:cNvSpPr>
          <p:nvPr/>
        </p:nvSpPr>
        <p:spPr bwMode="auto">
          <a:xfrm>
            <a:off x="4705350" y="3308350"/>
            <a:ext cx="76200" cy="762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70" name="Rectangle 17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2190750" y="3308350"/>
            <a:ext cx="1828800" cy="1828800"/>
          </a:xfrm>
          <a:prstGeom prst="parallelogram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Clr>
                <a:schemeClr val="accent2"/>
              </a:buClr>
              <a:buFont typeface="Monotype Sorts"/>
              <a:buChar char="z"/>
            </a:pPr>
            <a:endParaRPr lang="en-US" altLang="en-US"/>
          </a:p>
        </p:txBody>
      </p:sp>
      <p:graphicFrame>
        <p:nvGraphicFramePr>
          <p:cNvPr id="49171" name="Object 18"/>
          <p:cNvGraphicFramePr>
            <a:graphicFrameLocks noChangeAspect="1"/>
          </p:cNvGraphicFramePr>
          <p:nvPr/>
        </p:nvGraphicFramePr>
        <p:xfrm>
          <a:off x="4024313" y="1919288"/>
          <a:ext cx="681037" cy="146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857375" imgH="3995738" progId="MS_ClipArt_Gallery.2">
                  <p:embed/>
                </p:oleObj>
              </mc:Choice>
              <mc:Fallback>
                <p:oleObj name="Clip" r:id="rId4" imgW="1857375" imgH="3995738" progId="MS_ClipArt_Gallery.2">
                  <p:embed/>
                  <p:pic>
                    <p:nvPicPr>
                      <p:cNvPr id="4917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4313" y="1919288"/>
                        <a:ext cx="681037" cy="146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2" name="Object 19"/>
          <p:cNvGraphicFramePr>
            <a:graphicFrameLocks noChangeAspect="1"/>
          </p:cNvGraphicFramePr>
          <p:nvPr/>
        </p:nvGraphicFramePr>
        <p:xfrm>
          <a:off x="4387850" y="1684338"/>
          <a:ext cx="681038" cy="146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857375" imgH="3995738" progId="MS_ClipArt_Gallery.2">
                  <p:embed/>
                </p:oleObj>
              </mc:Choice>
              <mc:Fallback>
                <p:oleObj name="Clip" r:id="rId6" imgW="1857375" imgH="3995738" progId="MS_ClipArt_Gallery.2">
                  <p:embed/>
                  <p:pic>
                    <p:nvPicPr>
                      <p:cNvPr id="49172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850" y="1684338"/>
                        <a:ext cx="681038" cy="146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3" name="Object 20"/>
          <p:cNvGraphicFramePr>
            <a:graphicFrameLocks noChangeAspect="1"/>
          </p:cNvGraphicFramePr>
          <p:nvPr/>
        </p:nvGraphicFramePr>
        <p:xfrm>
          <a:off x="2557463" y="3721100"/>
          <a:ext cx="3317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857375" imgH="3995738" progId="MS_ClipArt_Gallery.2">
                  <p:embed/>
                </p:oleObj>
              </mc:Choice>
              <mc:Fallback>
                <p:oleObj name="Clip" r:id="rId7" imgW="1857375" imgH="3995738" progId="MS_ClipArt_Gallery.2">
                  <p:embed/>
                  <p:pic>
                    <p:nvPicPr>
                      <p:cNvPr id="49173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3721100"/>
                        <a:ext cx="33178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4" name="Object 21"/>
          <p:cNvGraphicFramePr>
            <a:graphicFrameLocks noChangeAspect="1"/>
          </p:cNvGraphicFramePr>
          <p:nvPr/>
        </p:nvGraphicFramePr>
        <p:xfrm>
          <a:off x="6426200" y="3859213"/>
          <a:ext cx="331788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857375" imgH="3995738" progId="MS_ClipArt_Gallery.2">
                  <p:embed/>
                </p:oleObj>
              </mc:Choice>
              <mc:Fallback>
                <p:oleObj name="Clip" r:id="rId8" imgW="1857375" imgH="3995738" progId="MS_ClipArt_Gallery.2">
                  <p:embed/>
                  <p:pic>
                    <p:nvPicPr>
                      <p:cNvPr id="49174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200" y="3859213"/>
                        <a:ext cx="331788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5" name="Object 22"/>
          <p:cNvGraphicFramePr>
            <a:graphicFrameLocks noChangeAspect="1"/>
          </p:cNvGraphicFramePr>
          <p:nvPr/>
        </p:nvGraphicFramePr>
        <p:xfrm>
          <a:off x="6637338" y="3686175"/>
          <a:ext cx="3317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857375" imgH="3995738" progId="MS_ClipArt_Gallery.2">
                  <p:embed/>
                </p:oleObj>
              </mc:Choice>
              <mc:Fallback>
                <p:oleObj name="Clip" r:id="rId9" imgW="1857375" imgH="3995738" progId="MS_ClipArt_Gallery.2">
                  <p:embed/>
                  <p:pic>
                    <p:nvPicPr>
                      <p:cNvPr id="49175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338" y="3686175"/>
                        <a:ext cx="33178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6" name="Line 6"/>
          <p:cNvSpPr>
            <a:spLocks noChangeShapeType="1"/>
          </p:cNvSpPr>
          <p:nvPr/>
        </p:nvSpPr>
        <p:spPr bwMode="auto">
          <a:xfrm flipV="1">
            <a:off x="1123950" y="4375150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2E8990C2-F686-4D5D-95EA-95A9B83D2D8F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62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120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Correspondence</a:t>
            </a:r>
            <a:endParaRPr lang="en-US" altLang="en-US"/>
          </a:p>
        </p:txBody>
      </p:sp>
      <p:sp>
        <p:nvSpPr>
          <p:cNvPr id="51205" name="Line 3"/>
          <p:cNvSpPr>
            <a:spLocks noChangeShapeType="1"/>
          </p:cNvSpPr>
          <p:nvPr/>
        </p:nvSpPr>
        <p:spPr bwMode="auto">
          <a:xfrm flipH="1" flipV="1">
            <a:off x="4191000" y="3276600"/>
            <a:ext cx="160020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6" name="Line 4"/>
          <p:cNvSpPr>
            <a:spLocks noChangeShapeType="1"/>
          </p:cNvSpPr>
          <p:nvPr/>
        </p:nvSpPr>
        <p:spPr bwMode="auto">
          <a:xfrm flipH="1" flipV="1">
            <a:off x="6553200" y="4343400"/>
            <a:ext cx="1752600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Oval 5"/>
          <p:cNvSpPr>
            <a:spLocks noChangeArrowheads="1"/>
          </p:cNvSpPr>
          <p:nvPr/>
        </p:nvSpPr>
        <p:spPr bwMode="auto">
          <a:xfrm>
            <a:off x="6519863" y="4300538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1208" name="Oval 6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1209" name="Line 7"/>
          <p:cNvSpPr>
            <a:spLocks noChangeShapeType="1"/>
          </p:cNvSpPr>
          <p:nvPr/>
        </p:nvSpPr>
        <p:spPr bwMode="auto">
          <a:xfrm flipH="1" flipV="1">
            <a:off x="4191000" y="3276600"/>
            <a:ext cx="160020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AutoShape 8" descr="Recycled paper"/>
          <p:cNvSpPr>
            <a:spLocks noChangeArrowheads="1"/>
          </p:cNvSpPr>
          <p:nvPr/>
        </p:nvSpPr>
        <p:spPr bwMode="auto">
          <a:xfrm rot="16200000" flipH="1">
            <a:off x="5717381" y="3274219"/>
            <a:ext cx="2052638" cy="1905000"/>
          </a:xfrm>
          <a:prstGeom prst="parallelogram">
            <a:avLst>
              <a:gd name="adj" fmla="val 2693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51211" name="Text Box 9"/>
          <p:cNvSpPr txBox="1">
            <a:spLocks noChangeArrowheads="1"/>
          </p:cNvSpPr>
          <p:nvPr/>
        </p:nvSpPr>
        <p:spPr bwMode="auto">
          <a:xfrm>
            <a:off x="906463" y="4718050"/>
            <a:ext cx="357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1212" name="Text Box 10"/>
          <p:cNvSpPr txBox="1">
            <a:spLocks noChangeArrowheads="1"/>
          </p:cNvSpPr>
          <p:nvPr/>
        </p:nvSpPr>
        <p:spPr bwMode="auto">
          <a:xfrm>
            <a:off x="8153400" y="48768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1213" name="Line 12"/>
          <p:cNvSpPr>
            <a:spLocks noChangeShapeType="1"/>
          </p:cNvSpPr>
          <p:nvPr/>
        </p:nvSpPr>
        <p:spPr bwMode="auto">
          <a:xfrm flipV="1">
            <a:off x="3962400" y="2133600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Line 13"/>
          <p:cNvSpPr>
            <a:spLocks noChangeShapeType="1"/>
          </p:cNvSpPr>
          <p:nvPr/>
        </p:nvSpPr>
        <p:spPr bwMode="auto">
          <a:xfrm>
            <a:off x="5105400" y="2743200"/>
            <a:ext cx="1143000" cy="838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Line 14"/>
          <p:cNvSpPr>
            <a:spLocks noChangeShapeType="1"/>
          </p:cNvSpPr>
          <p:nvPr/>
        </p:nvSpPr>
        <p:spPr bwMode="auto">
          <a:xfrm flipH="1" flipV="1">
            <a:off x="7010400" y="4038600"/>
            <a:ext cx="129540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6" name="Oval 15"/>
          <p:cNvSpPr>
            <a:spLocks noChangeArrowheads="1"/>
          </p:cNvSpPr>
          <p:nvPr/>
        </p:nvSpPr>
        <p:spPr bwMode="auto">
          <a:xfrm>
            <a:off x="2895600" y="4038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1217" name="Oval 16"/>
          <p:cNvSpPr>
            <a:spLocks noChangeArrowheads="1"/>
          </p:cNvSpPr>
          <p:nvPr/>
        </p:nvSpPr>
        <p:spPr bwMode="auto">
          <a:xfrm>
            <a:off x="7010400" y="4038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1218" name="Oval 17"/>
          <p:cNvSpPr>
            <a:spLocks noChangeArrowheads="1"/>
          </p:cNvSpPr>
          <p:nvPr/>
        </p:nvSpPr>
        <p:spPr bwMode="auto">
          <a:xfrm>
            <a:off x="5105400" y="2743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1219" name="Line 18"/>
          <p:cNvSpPr>
            <a:spLocks noChangeShapeType="1"/>
          </p:cNvSpPr>
          <p:nvPr/>
        </p:nvSpPr>
        <p:spPr bwMode="auto">
          <a:xfrm flipH="1" flipV="1">
            <a:off x="6781800" y="4191000"/>
            <a:ext cx="15240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0" name="Oval 19"/>
          <p:cNvSpPr>
            <a:spLocks noChangeArrowheads="1"/>
          </p:cNvSpPr>
          <p:nvPr/>
        </p:nvSpPr>
        <p:spPr bwMode="auto">
          <a:xfrm>
            <a:off x="6781800" y="4191000"/>
            <a:ext cx="76200" cy="762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1221" name="Line 20"/>
          <p:cNvSpPr>
            <a:spLocks noChangeShapeType="1"/>
          </p:cNvSpPr>
          <p:nvPr/>
        </p:nvSpPr>
        <p:spPr bwMode="auto">
          <a:xfrm flipH="1" flipV="1">
            <a:off x="4800600" y="2971800"/>
            <a:ext cx="114300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2" name="Oval 21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1223" name="Rectangle 22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2209800" y="2971800"/>
            <a:ext cx="1828800" cy="1828800"/>
          </a:xfrm>
          <a:prstGeom prst="parallelogram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Clr>
                <a:schemeClr val="accent2"/>
              </a:buClr>
              <a:buFont typeface="Monotype Sorts"/>
              <a:buChar char="z"/>
            </a:pPr>
            <a:endParaRPr lang="en-US" altLang="en-US"/>
          </a:p>
        </p:txBody>
      </p:sp>
      <p:graphicFrame>
        <p:nvGraphicFramePr>
          <p:cNvPr id="51224" name="Object 0"/>
          <p:cNvGraphicFramePr>
            <a:graphicFrameLocks noChangeAspect="1"/>
          </p:cNvGraphicFramePr>
          <p:nvPr/>
        </p:nvGraphicFramePr>
        <p:xfrm>
          <a:off x="4141788" y="1717675"/>
          <a:ext cx="582612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857375" imgH="3995738" progId="MS_ClipArt_Gallery.2">
                  <p:embed/>
                </p:oleObj>
              </mc:Choice>
              <mc:Fallback>
                <p:oleObj name="Clip" r:id="rId4" imgW="1857375" imgH="3995738" progId="MS_ClipArt_Gallery.2">
                  <p:embed/>
                  <p:pic>
                    <p:nvPicPr>
                      <p:cNvPr id="5122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1717675"/>
                        <a:ext cx="582612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5" name="Object 1"/>
          <p:cNvGraphicFramePr>
            <a:graphicFrameLocks noChangeAspect="1"/>
          </p:cNvGraphicFramePr>
          <p:nvPr/>
        </p:nvGraphicFramePr>
        <p:xfrm>
          <a:off x="4405313" y="1314450"/>
          <a:ext cx="700087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857375" imgH="3995738" progId="MS_ClipArt_Gallery.2">
                  <p:embed/>
                </p:oleObj>
              </mc:Choice>
              <mc:Fallback>
                <p:oleObj name="Clip" r:id="rId6" imgW="1857375" imgH="3995738" progId="MS_ClipArt_Gallery.2">
                  <p:embed/>
                  <p:pic>
                    <p:nvPicPr>
                      <p:cNvPr id="5122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1314450"/>
                        <a:ext cx="700087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6" name="Object 2"/>
          <p:cNvGraphicFramePr>
            <a:graphicFrameLocks noChangeAspect="1"/>
          </p:cNvGraphicFramePr>
          <p:nvPr/>
        </p:nvGraphicFramePr>
        <p:xfrm>
          <a:off x="2576513" y="3384550"/>
          <a:ext cx="3317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857375" imgH="3995738" progId="MS_ClipArt_Gallery.2">
                  <p:embed/>
                </p:oleObj>
              </mc:Choice>
              <mc:Fallback>
                <p:oleObj name="Clip" r:id="rId7" imgW="1857375" imgH="3995738" progId="MS_ClipArt_Gallery.2">
                  <p:embed/>
                  <p:pic>
                    <p:nvPicPr>
                      <p:cNvPr id="512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3384550"/>
                        <a:ext cx="33178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7" name="Object 3"/>
          <p:cNvGraphicFramePr>
            <a:graphicFrameLocks noChangeAspect="1"/>
          </p:cNvGraphicFramePr>
          <p:nvPr/>
        </p:nvGraphicFramePr>
        <p:xfrm>
          <a:off x="6711950" y="3359150"/>
          <a:ext cx="3317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857375" imgH="3995738" progId="MS_ClipArt_Gallery.2">
                  <p:embed/>
                </p:oleObj>
              </mc:Choice>
              <mc:Fallback>
                <p:oleObj name="Clip" r:id="rId8" imgW="1857375" imgH="3995738" progId="MS_ClipArt_Gallery.2">
                  <p:embed/>
                  <p:pic>
                    <p:nvPicPr>
                      <p:cNvPr id="51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1950" y="3359150"/>
                        <a:ext cx="331788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8" name="Object 4"/>
          <p:cNvGraphicFramePr>
            <a:graphicFrameLocks noChangeAspect="1"/>
          </p:cNvGraphicFramePr>
          <p:nvPr/>
        </p:nvGraphicFramePr>
        <p:xfrm>
          <a:off x="6461125" y="3552825"/>
          <a:ext cx="3317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857375" imgH="3995738" progId="MS_ClipArt_Gallery.2">
                  <p:embed/>
                </p:oleObj>
              </mc:Choice>
              <mc:Fallback>
                <p:oleObj name="Clip" r:id="rId9" imgW="1857375" imgH="3995738" progId="MS_ClipArt_Gallery.2">
                  <p:embed/>
                  <p:pic>
                    <p:nvPicPr>
                      <p:cNvPr id="51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25" y="3552825"/>
                        <a:ext cx="331788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9" name="Object 5"/>
          <p:cNvGraphicFramePr>
            <a:graphicFrameLocks noChangeAspect="1"/>
          </p:cNvGraphicFramePr>
          <p:nvPr/>
        </p:nvGraphicFramePr>
        <p:xfrm>
          <a:off x="6196013" y="3640138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857375" imgH="3995738" progId="MS_ClipArt_Gallery.2">
                  <p:embed/>
                </p:oleObj>
              </mc:Choice>
              <mc:Fallback>
                <p:oleObj name="Clip" r:id="rId10" imgW="1857375" imgH="3995738" progId="MS_ClipArt_Gallery.2">
                  <p:embed/>
                  <p:pic>
                    <p:nvPicPr>
                      <p:cNvPr id="51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013" y="3640138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0" name="Object 6"/>
          <p:cNvGraphicFramePr>
            <a:graphicFrameLocks noChangeAspect="1"/>
          </p:cNvGraphicFramePr>
          <p:nvPr/>
        </p:nvGraphicFramePr>
        <p:xfrm>
          <a:off x="3640138" y="2133600"/>
          <a:ext cx="538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857375" imgH="3995738" progId="MS_ClipArt_Gallery.2">
                  <p:embed/>
                </p:oleObj>
              </mc:Choice>
              <mc:Fallback>
                <p:oleObj name="Clip" r:id="rId11" imgW="1857375" imgH="3995738" progId="MS_ClipArt_Gallery.2">
                  <p:embed/>
                  <p:pic>
                    <p:nvPicPr>
                      <p:cNvPr id="512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133600"/>
                        <a:ext cx="53816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1" name="Line 11"/>
          <p:cNvSpPr>
            <a:spLocks noChangeShapeType="1"/>
          </p:cNvSpPr>
          <p:nvPr/>
        </p:nvSpPr>
        <p:spPr bwMode="auto">
          <a:xfrm flipV="1">
            <a:off x="1143000" y="4038600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D7E4FDC-76F0-4ADE-B099-037653E57999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63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325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Correspondence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178800" cy="41719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he-IL"/>
              <a:t>Ambiguous correspondence occurs often</a:t>
            </a:r>
          </a:p>
        </p:txBody>
      </p:sp>
      <p:sp>
        <p:nvSpPr>
          <p:cNvPr id="53254" name="Text Box 24"/>
          <p:cNvSpPr txBox="1">
            <a:spLocks noChangeArrowheads="1"/>
          </p:cNvSpPr>
          <p:nvPr/>
        </p:nvSpPr>
        <p:spPr bwMode="auto">
          <a:xfrm>
            <a:off x="7620000" y="5715000"/>
            <a:ext cx="48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4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3255" name="Text Box 25"/>
          <p:cNvSpPr txBox="1">
            <a:spLocks noChangeArrowheads="1"/>
          </p:cNvSpPr>
          <p:nvPr/>
        </p:nvSpPr>
        <p:spPr bwMode="auto">
          <a:xfrm>
            <a:off x="3192463" y="5638800"/>
            <a:ext cx="14890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4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3256" name="Line 38"/>
          <p:cNvSpPr>
            <a:spLocks noChangeShapeType="1"/>
          </p:cNvSpPr>
          <p:nvPr/>
        </p:nvSpPr>
        <p:spPr bwMode="auto">
          <a:xfrm flipV="1">
            <a:off x="3505200" y="2895600"/>
            <a:ext cx="29718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Line 39"/>
          <p:cNvSpPr>
            <a:spLocks noChangeShapeType="1"/>
          </p:cNvSpPr>
          <p:nvPr/>
        </p:nvSpPr>
        <p:spPr bwMode="auto">
          <a:xfrm flipV="1">
            <a:off x="3429000" y="2905125"/>
            <a:ext cx="50292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40"/>
          <p:cNvSpPr>
            <a:spLocks noChangeShapeType="1"/>
          </p:cNvSpPr>
          <p:nvPr/>
        </p:nvSpPr>
        <p:spPr bwMode="auto">
          <a:xfrm flipH="1" flipV="1">
            <a:off x="5715000" y="3048000"/>
            <a:ext cx="26670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41"/>
          <p:cNvSpPr>
            <a:spLocks noChangeShapeType="1"/>
          </p:cNvSpPr>
          <p:nvPr/>
        </p:nvSpPr>
        <p:spPr bwMode="auto">
          <a:xfrm flipH="1" flipV="1">
            <a:off x="5029200" y="3048000"/>
            <a:ext cx="33528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Line 42"/>
          <p:cNvSpPr>
            <a:spLocks noChangeShapeType="1"/>
          </p:cNvSpPr>
          <p:nvPr/>
        </p:nvSpPr>
        <p:spPr bwMode="auto">
          <a:xfrm flipH="1" flipV="1">
            <a:off x="4038600" y="2971800"/>
            <a:ext cx="43434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Line 43"/>
          <p:cNvSpPr>
            <a:spLocks noChangeShapeType="1"/>
          </p:cNvSpPr>
          <p:nvPr/>
        </p:nvSpPr>
        <p:spPr bwMode="auto">
          <a:xfrm flipH="1">
            <a:off x="6477000" y="4495800"/>
            <a:ext cx="13716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262" name="Group 44"/>
          <p:cNvGrpSpPr>
            <a:grpSpLocks/>
          </p:cNvGrpSpPr>
          <p:nvPr/>
        </p:nvGrpSpPr>
        <p:grpSpPr bwMode="auto">
          <a:xfrm>
            <a:off x="4495800" y="3581400"/>
            <a:ext cx="2895600" cy="1371600"/>
            <a:chOff x="2688" y="2256"/>
            <a:chExt cx="1824" cy="864"/>
          </a:xfrm>
        </p:grpSpPr>
        <p:sp>
          <p:nvSpPr>
            <p:cNvPr id="53284" name="Line 45"/>
            <p:cNvSpPr>
              <a:spLocks noChangeShapeType="1"/>
            </p:cNvSpPr>
            <p:nvPr/>
          </p:nvSpPr>
          <p:spPr bwMode="auto">
            <a:xfrm rot="543703">
              <a:off x="2688" y="2640"/>
              <a:ext cx="768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5" name="Oval 46"/>
            <p:cNvSpPr>
              <a:spLocks noChangeArrowheads="1"/>
            </p:cNvSpPr>
            <p:nvPr/>
          </p:nvSpPr>
          <p:spPr bwMode="auto">
            <a:xfrm>
              <a:off x="3264" y="2400"/>
              <a:ext cx="48" cy="4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53286" name="Oval 47"/>
            <p:cNvSpPr>
              <a:spLocks noChangeArrowheads="1"/>
            </p:cNvSpPr>
            <p:nvPr/>
          </p:nvSpPr>
          <p:spPr bwMode="auto">
            <a:xfrm>
              <a:off x="3792" y="2544"/>
              <a:ext cx="48" cy="4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53287" name="Oval 48"/>
            <p:cNvSpPr>
              <a:spLocks noChangeArrowheads="1"/>
            </p:cNvSpPr>
            <p:nvPr/>
          </p:nvSpPr>
          <p:spPr bwMode="auto">
            <a:xfrm>
              <a:off x="3792" y="225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53288" name="Oval 49"/>
            <p:cNvSpPr>
              <a:spLocks noChangeArrowheads="1"/>
            </p:cNvSpPr>
            <p:nvPr/>
          </p:nvSpPr>
          <p:spPr bwMode="auto">
            <a:xfrm>
              <a:off x="2928" y="2736"/>
              <a:ext cx="48" cy="4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53289" name="Oval 50"/>
            <p:cNvSpPr>
              <a:spLocks noChangeArrowheads="1"/>
            </p:cNvSpPr>
            <p:nvPr/>
          </p:nvSpPr>
          <p:spPr bwMode="auto">
            <a:xfrm flipH="1" flipV="1">
              <a:off x="4272" y="3024"/>
              <a:ext cx="48" cy="4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53290" name="Oval 51"/>
            <p:cNvSpPr>
              <a:spLocks noChangeArrowheads="1"/>
            </p:cNvSpPr>
            <p:nvPr/>
          </p:nvSpPr>
          <p:spPr bwMode="auto">
            <a:xfrm>
              <a:off x="3024" y="283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algn="ctr" rtl="1">
                <a:spcBef>
                  <a:spcPct val="0"/>
                </a:spcBef>
                <a:buClrTx/>
                <a:buFontTx/>
                <a:buNone/>
              </a:pPr>
              <a:endParaRPr kumimoji="0" lang="en-US" altLang="en-US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53291" name="Oval 52"/>
            <p:cNvSpPr>
              <a:spLocks noChangeArrowheads="1"/>
            </p:cNvSpPr>
            <p:nvPr/>
          </p:nvSpPr>
          <p:spPr bwMode="auto">
            <a:xfrm>
              <a:off x="4464" y="292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53292" name="Oval 53"/>
            <p:cNvSpPr>
              <a:spLocks noChangeArrowheads="1"/>
            </p:cNvSpPr>
            <p:nvPr/>
          </p:nvSpPr>
          <p:spPr bwMode="auto">
            <a:xfrm>
              <a:off x="4368" y="2976"/>
              <a:ext cx="48" cy="4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53293" name="Oval 54"/>
            <p:cNvSpPr>
              <a:spLocks noChangeArrowheads="1"/>
            </p:cNvSpPr>
            <p:nvPr/>
          </p:nvSpPr>
          <p:spPr bwMode="auto">
            <a:xfrm>
              <a:off x="3120" y="2928"/>
              <a:ext cx="48" cy="4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</p:grpSp>
      <p:sp>
        <p:nvSpPr>
          <p:cNvPr id="53263" name="Line 55"/>
          <p:cNvSpPr>
            <a:spLocks noChangeShapeType="1"/>
          </p:cNvSpPr>
          <p:nvPr/>
        </p:nvSpPr>
        <p:spPr bwMode="auto">
          <a:xfrm flipH="1">
            <a:off x="3505200" y="2667000"/>
            <a:ext cx="41148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543714" y="2654032"/>
            <a:ext cx="5218113" cy="3201987"/>
            <a:chOff x="152400" y="2488928"/>
            <a:chExt cx="5217814" cy="3202388"/>
          </a:xfrm>
        </p:grpSpPr>
        <p:sp>
          <p:nvSpPr>
            <p:cNvPr id="53265" name="Rectangle 1"/>
            <p:cNvSpPr>
              <a:spLocks noChangeArrowheads="1"/>
            </p:cNvSpPr>
            <p:nvPr/>
          </p:nvSpPr>
          <p:spPr bwMode="auto">
            <a:xfrm>
              <a:off x="272986" y="2488928"/>
              <a:ext cx="5097228" cy="320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grpSp>
          <p:nvGrpSpPr>
            <p:cNvPr id="53266" name="Group 78"/>
            <p:cNvGrpSpPr>
              <a:grpSpLocks/>
            </p:cNvGrpSpPr>
            <p:nvPr/>
          </p:nvGrpSpPr>
          <p:grpSpPr bwMode="auto">
            <a:xfrm>
              <a:off x="152400" y="2590800"/>
              <a:ext cx="5029200" cy="3048000"/>
              <a:chOff x="0" y="1632"/>
              <a:chExt cx="3168" cy="1920"/>
            </a:xfrm>
          </p:grpSpPr>
          <p:sp>
            <p:nvSpPr>
              <p:cNvPr id="53267" name="Line 59"/>
              <p:cNvSpPr>
                <a:spLocks noChangeShapeType="1"/>
              </p:cNvSpPr>
              <p:nvPr/>
            </p:nvSpPr>
            <p:spPr bwMode="auto">
              <a:xfrm flipV="1">
                <a:off x="0" y="1776"/>
                <a:ext cx="1872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68" name="Line 60"/>
              <p:cNvSpPr>
                <a:spLocks noChangeShapeType="1"/>
              </p:cNvSpPr>
              <p:nvPr/>
            </p:nvSpPr>
            <p:spPr bwMode="auto">
              <a:xfrm flipV="1">
                <a:off x="0" y="1728"/>
                <a:ext cx="3168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69" name="Line 61"/>
              <p:cNvSpPr>
                <a:spLocks noChangeShapeType="1"/>
              </p:cNvSpPr>
              <p:nvPr/>
            </p:nvSpPr>
            <p:spPr bwMode="auto">
              <a:xfrm flipH="1" flipV="1">
                <a:off x="1392" y="1872"/>
                <a:ext cx="1680" cy="1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70" name="Line 62"/>
              <p:cNvSpPr>
                <a:spLocks noChangeShapeType="1"/>
              </p:cNvSpPr>
              <p:nvPr/>
            </p:nvSpPr>
            <p:spPr bwMode="auto">
              <a:xfrm flipH="1" flipV="1">
                <a:off x="960" y="1872"/>
                <a:ext cx="2112" cy="1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71" name="Line 63"/>
              <p:cNvSpPr>
                <a:spLocks noChangeShapeType="1"/>
              </p:cNvSpPr>
              <p:nvPr/>
            </p:nvSpPr>
            <p:spPr bwMode="auto">
              <a:xfrm flipH="1" flipV="1">
                <a:off x="336" y="1824"/>
                <a:ext cx="2736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72" name="Line 64"/>
              <p:cNvSpPr>
                <a:spLocks noChangeShapeType="1"/>
              </p:cNvSpPr>
              <p:nvPr/>
            </p:nvSpPr>
            <p:spPr bwMode="auto">
              <a:xfrm flipH="1">
                <a:off x="1872" y="2784"/>
                <a:ext cx="864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73" name="Line 66"/>
              <p:cNvSpPr>
                <a:spLocks noChangeShapeType="1"/>
              </p:cNvSpPr>
              <p:nvPr/>
            </p:nvSpPr>
            <p:spPr bwMode="auto">
              <a:xfrm rot="543703">
                <a:off x="624" y="2592"/>
                <a:ext cx="76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74" name="Oval 67"/>
              <p:cNvSpPr>
                <a:spLocks noChangeArrowheads="1"/>
              </p:cNvSpPr>
              <p:nvPr/>
            </p:nvSpPr>
            <p:spPr bwMode="auto">
              <a:xfrm>
                <a:off x="1584" y="2592"/>
                <a:ext cx="48" cy="48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53275" name="Oval 68"/>
              <p:cNvSpPr>
                <a:spLocks noChangeArrowheads="1"/>
              </p:cNvSpPr>
              <p:nvPr/>
            </p:nvSpPr>
            <p:spPr bwMode="auto">
              <a:xfrm>
                <a:off x="1392" y="2208"/>
                <a:ext cx="48" cy="4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53276" name="Oval 69"/>
              <p:cNvSpPr>
                <a:spLocks noChangeArrowheads="1"/>
              </p:cNvSpPr>
              <p:nvPr/>
            </p:nvSpPr>
            <p:spPr bwMode="auto">
              <a:xfrm>
                <a:off x="1728" y="220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53277" name="Oval 70"/>
              <p:cNvSpPr>
                <a:spLocks noChangeArrowheads="1"/>
              </p:cNvSpPr>
              <p:nvPr/>
            </p:nvSpPr>
            <p:spPr bwMode="auto">
              <a:xfrm>
                <a:off x="864" y="2688"/>
                <a:ext cx="48" cy="4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rtl="1">
                  <a:spcBef>
                    <a:spcPct val="0"/>
                  </a:spcBef>
                  <a:buClrTx/>
                  <a:buFontTx/>
                  <a:buNone/>
                </a:pPr>
                <a:endParaRPr kumimoji="0" lang="en-US" altLang="en-US" sz="2400">
                  <a:solidFill>
                    <a:schemeClr val="accent2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53278" name="Oval 71"/>
              <p:cNvSpPr>
                <a:spLocks noChangeArrowheads="1"/>
              </p:cNvSpPr>
              <p:nvPr/>
            </p:nvSpPr>
            <p:spPr bwMode="auto">
              <a:xfrm flipH="1" flipV="1">
                <a:off x="2208" y="2976"/>
                <a:ext cx="48" cy="48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53279" name="Oval 72"/>
              <p:cNvSpPr>
                <a:spLocks noChangeArrowheads="1"/>
              </p:cNvSpPr>
              <p:nvPr/>
            </p:nvSpPr>
            <p:spPr bwMode="auto">
              <a:xfrm>
                <a:off x="960" y="278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rtl="1">
                  <a:spcBef>
                    <a:spcPct val="0"/>
                  </a:spcBef>
                  <a:buClrTx/>
                  <a:buFontTx/>
                  <a:buNone/>
                </a:pPr>
                <a:endParaRPr kumimoji="0" lang="en-US" altLang="en-US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53280" name="Oval 73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53281" name="Oval 74"/>
              <p:cNvSpPr>
                <a:spLocks noChangeArrowheads="1"/>
              </p:cNvSpPr>
              <p:nvPr/>
            </p:nvSpPr>
            <p:spPr bwMode="auto">
              <a:xfrm>
                <a:off x="2304" y="2928"/>
                <a:ext cx="48" cy="4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53282" name="Oval 75"/>
              <p:cNvSpPr>
                <a:spLocks noChangeArrowheads="1"/>
              </p:cNvSpPr>
              <p:nvPr/>
            </p:nvSpPr>
            <p:spPr bwMode="auto">
              <a:xfrm>
                <a:off x="1056" y="2880"/>
                <a:ext cx="48" cy="4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99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rgbClr val="003399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kumimoji="0" lang="he-IL" altLang="he-IL" sz="2400">
                  <a:solidFill>
                    <a:schemeClr val="tx1"/>
                  </a:solidFill>
                  <a:latin typeface="Times New Roman (Hebrew)" panose="02020603050405020304" pitchFamily="18" charset="0"/>
                </a:endParaRPr>
              </a:p>
            </p:txBody>
          </p:sp>
          <p:sp>
            <p:nvSpPr>
              <p:cNvPr id="53283" name="Line 76"/>
              <p:cNvSpPr>
                <a:spLocks noChangeShapeType="1"/>
              </p:cNvSpPr>
              <p:nvPr/>
            </p:nvSpPr>
            <p:spPr bwMode="auto">
              <a:xfrm flipH="1">
                <a:off x="0" y="1632"/>
                <a:ext cx="2592" cy="18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8" name="Rectangle 19"/>
          <p:cNvSpPr>
            <a:spLocks noChangeArrowheads="1"/>
          </p:cNvSpPr>
          <p:nvPr/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he-IL" dirty="0"/>
              <a:t>Point </a:t>
            </a:r>
            <a:r>
              <a:rPr lang="en-US" altLang="he-IL" dirty="0">
                <a:solidFill>
                  <a:srgbClr val="CC66FF"/>
                </a:solidFill>
              </a:rPr>
              <a:t>correspondence</a:t>
            </a:r>
            <a:endParaRPr lang="en-US" altLang="he-IL" dirty="0"/>
          </a:p>
          <a:p>
            <a:r>
              <a:rPr lang="en-US" altLang="he-IL" dirty="0"/>
              <a:t>Camera </a:t>
            </a:r>
            <a:r>
              <a:rPr lang="en-US" altLang="he-IL" dirty="0">
                <a:solidFill>
                  <a:srgbClr val="CC66FF"/>
                </a:solidFill>
              </a:rPr>
              <a:t>calibration</a:t>
            </a:r>
            <a:endParaRPr lang="en-US" altLang="he-IL" dirty="0"/>
          </a:p>
          <a:p>
            <a:r>
              <a:rPr lang="en-US" altLang="he-IL" dirty="0">
                <a:solidFill>
                  <a:srgbClr val="CC66FF"/>
                </a:solidFill>
              </a:rPr>
              <a:t>Triangulation</a:t>
            </a:r>
            <a:r>
              <a:rPr lang="en-US" altLang="he-IL" dirty="0"/>
              <a:t>: Given correspondence and calibration, </a:t>
            </a:r>
            <a:r>
              <a:rPr lang="en-US" altLang="he-IL" dirty="0">
                <a:solidFill>
                  <a:srgbClr val="CC66FF"/>
                </a:solidFill>
              </a:rPr>
              <a:t>reconstruct</a:t>
            </a:r>
            <a:r>
              <a:rPr lang="en-US" altLang="he-IL" dirty="0"/>
              <a:t> the 3D geometry of the shape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440F7DA-6AE2-4C37-A7DC-280BBBF19346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64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506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2498725" y="559117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 flipV="1">
            <a:off x="4095750" y="4435475"/>
            <a:ext cx="1397000" cy="6334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Oval 9"/>
          <p:cNvSpPr>
            <a:spLocks noChangeArrowheads="1"/>
          </p:cNvSpPr>
          <p:nvPr/>
        </p:nvSpPr>
        <p:spPr bwMode="auto">
          <a:xfrm>
            <a:off x="3602038" y="5316538"/>
            <a:ext cx="34925" cy="30162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5064" name="Rectangle 12" descr="Recycled paper"/>
          <p:cNvSpPr>
            <a:spLocks noChangeArrowheads="1"/>
          </p:cNvSpPr>
          <p:nvPr/>
        </p:nvSpPr>
        <p:spPr bwMode="auto">
          <a:xfrm rot="5400000">
            <a:off x="3336925" y="4830763"/>
            <a:ext cx="741363" cy="846137"/>
          </a:xfrm>
          <a:prstGeom prst="parallelogram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accent2"/>
              </a:buClr>
              <a:buFont typeface="Monotype Sorts"/>
              <a:buChar char="z"/>
            </a:pPr>
            <a:endParaRPr lang="en-US" altLang="en-US" sz="2800"/>
          </a:p>
        </p:txBody>
      </p:sp>
      <p:graphicFrame>
        <p:nvGraphicFramePr>
          <p:cNvPr id="45065" name="Object 14"/>
          <p:cNvGraphicFramePr>
            <a:graphicFrameLocks noChangeAspect="1"/>
          </p:cNvGraphicFramePr>
          <p:nvPr/>
        </p:nvGraphicFramePr>
        <p:xfrm>
          <a:off x="3454400" y="5027613"/>
          <a:ext cx="15398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857375" imgH="3995738" progId="MS_ClipArt_Gallery.2">
                  <p:embed/>
                </p:oleObj>
              </mc:Choice>
              <mc:Fallback>
                <p:oleObj name="Clip" r:id="rId4" imgW="1857375" imgH="3995738" progId="MS_ClipArt_Gallery.2">
                  <p:embed/>
                  <p:pic>
                    <p:nvPicPr>
                      <p:cNvPr id="4506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400" y="5027613"/>
                        <a:ext cx="15398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6" name="Line 16"/>
          <p:cNvSpPr>
            <a:spLocks noChangeShapeType="1"/>
          </p:cNvSpPr>
          <p:nvPr/>
        </p:nvSpPr>
        <p:spPr bwMode="auto">
          <a:xfrm flipV="1">
            <a:off x="2790825" y="5316538"/>
            <a:ext cx="846138" cy="3698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Stereo: Main Issues</a:t>
            </a:r>
          </a:p>
        </p:txBody>
      </p:sp>
      <p:sp>
        <p:nvSpPr>
          <p:cNvPr id="33" name="Oval 10"/>
          <p:cNvSpPr>
            <a:spLocks noChangeArrowheads="1"/>
          </p:cNvSpPr>
          <p:nvPr/>
        </p:nvSpPr>
        <p:spPr bwMode="auto">
          <a:xfrm>
            <a:off x="5492750" y="5303838"/>
            <a:ext cx="34925" cy="317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4624388" y="4791075"/>
            <a:ext cx="34925" cy="30163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327525" y="4221163"/>
            <a:ext cx="1903413" cy="1900237"/>
            <a:chOff x="6150661" y="4032250"/>
            <a:chExt cx="1902727" cy="1900238"/>
          </a:xfrm>
        </p:grpSpPr>
        <p:sp>
          <p:nvSpPr>
            <p:cNvPr id="45071" name="AutoShape 3" descr="Recycled paper"/>
            <p:cNvSpPr>
              <a:spLocks noChangeArrowheads="1"/>
            </p:cNvSpPr>
            <p:nvPr/>
          </p:nvSpPr>
          <p:spPr bwMode="auto">
            <a:xfrm rot="16200000" flipH="1">
              <a:off x="6810253" y="4772046"/>
              <a:ext cx="831756" cy="881232"/>
            </a:xfrm>
            <a:prstGeom prst="parallelogram">
              <a:avLst>
                <a:gd name="adj" fmla="val 26935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072" name="Text Box 5"/>
            <p:cNvSpPr txBox="1">
              <a:spLocks noChangeArrowheads="1"/>
            </p:cNvSpPr>
            <p:nvPr/>
          </p:nvSpPr>
          <p:spPr bwMode="auto">
            <a:xfrm>
              <a:off x="7696489" y="5475119"/>
              <a:ext cx="356899" cy="457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algn="r"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 b="1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+</a:t>
              </a:r>
              <a:endParaRPr kumimoji="0" lang="en-US" altLang="en-US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45073" name="Line 7"/>
            <p:cNvSpPr>
              <a:spLocks noChangeShapeType="1"/>
            </p:cNvSpPr>
            <p:nvPr/>
          </p:nvSpPr>
          <p:spPr bwMode="auto">
            <a:xfrm>
              <a:off x="6468639" y="4611199"/>
              <a:ext cx="528739" cy="33965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4" name="Line 8"/>
            <p:cNvSpPr>
              <a:spLocks noChangeShapeType="1"/>
            </p:cNvSpPr>
            <p:nvPr/>
          </p:nvSpPr>
          <p:spPr bwMode="auto">
            <a:xfrm flipH="1" flipV="1">
              <a:off x="7349871" y="5136112"/>
              <a:ext cx="599238" cy="43228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5" name="Object 13"/>
            <p:cNvGraphicFramePr>
              <a:graphicFrameLocks noChangeAspect="1"/>
            </p:cNvGraphicFramePr>
            <p:nvPr/>
          </p:nvGraphicFramePr>
          <p:xfrm>
            <a:off x="6150661" y="4032250"/>
            <a:ext cx="315041" cy="593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857375" imgH="3995738" progId="MS_ClipArt_Gallery.2">
                    <p:embed/>
                  </p:oleObj>
                </mc:Choice>
                <mc:Fallback>
                  <p:oleObj name="Clip" r:id="rId6" imgW="1857375" imgH="3995738" progId="MS_ClipArt_Gallery.2">
                    <p:embed/>
                    <p:pic>
                      <p:nvPicPr>
                        <p:cNvPr id="4507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0661" y="4032250"/>
                          <a:ext cx="315041" cy="5937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6" name="Object 15"/>
            <p:cNvGraphicFramePr>
              <a:graphicFrameLocks noChangeAspect="1"/>
            </p:cNvGraphicFramePr>
            <p:nvPr/>
          </p:nvGraphicFramePr>
          <p:xfrm>
            <a:off x="7189046" y="4858860"/>
            <a:ext cx="153481" cy="288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857375" imgH="3995738" progId="MS_ClipArt_Gallery.2">
                    <p:embed/>
                  </p:oleObj>
                </mc:Choice>
                <mc:Fallback>
                  <p:oleObj name="Clip" r:id="rId7" imgW="1857375" imgH="3995738" progId="MS_ClipArt_Gallery.2">
                    <p:embed/>
                    <p:pic>
                      <p:nvPicPr>
                        <p:cNvPr id="45076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9046" y="4858860"/>
                          <a:ext cx="153481" cy="2888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06718 -0.04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2A45921-469A-48AF-95E9-7BA589853CE4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65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529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55300" name="AutoShape 65" descr="Recycled paper"/>
          <p:cNvSpPr>
            <a:spLocks noChangeArrowheads="1"/>
          </p:cNvSpPr>
          <p:nvPr/>
        </p:nvSpPr>
        <p:spPr bwMode="auto">
          <a:xfrm rot="16200000" flipH="1">
            <a:off x="5241131" y="3350419"/>
            <a:ext cx="2052638" cy="1905000"/>
          </a:xfrm>
          <a:prstGeom prst="parallelogram">
            <a:avLst>
              <a:gd name="adj" fmla="val 2693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Triangulation</a:t>
            </a:r>
          </a:p>
        </p:txBody>
      </p:sp>
      <p:sp>
        <p:nvSpPr>
          <p:cNvPr id="55302" name="Rectangle 40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1390650" y="3086100"/>
            <a:ext cx="2362200" cy="1828800"/>
          </a:xfrm>
          <a:prstGeom prst="parallelogram">
            <a:avLst>
              <a:gd name="adj" fmla="val 3229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Clr>
                <a:schemeClr val="accent2"/>
              </a:buClr>
              <a:buFont typeface="Monotype Sorts"/>
              <a:buChar char="z"/>
            </a:pPr>
            <a:endParaRPr lang="en-US" altLang="en-US"/>
          </a:p>
        </p:txBody>
      </p:sp>
      <p:sp>
        <p:nvSpPr>
          <p:cNvPr id="55303" name="Text Box 42"/>
          <p:cNvSpPr txBox="1">
            <a:spLocks noChangeArrowheads="1"/>
          </p:cNvSpPr>
          <p:nvPr/>
        </p:nvSpPr>
        <p:spPr bwMode="auto">
          <a:xfrm>
            <a:off x="458788" y="4794250"/>
            <a:ext cx="357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5304" name="Text Box 43"/>
          <p:cNvSpPr txBox="1">
            <a:spLocks noChangeArrowheads="1"/>
          </p:cNvSpPr>
          <p:nvPr/>
        </p:nvSpPr>
        <p:spPr bwMode="auto">
          <a:xfrm>
            <a:off x="7524750" y="4953000"/>
            <a:ext cx="509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5305" name="Line 44"/>
          <p:cNvSpPr>
            <a:spLocks noChangeShapeType="1"/>
          </p:cNvSpPr>
          <p:nvPr/>
        </p:nvSpPr>
        <p:spPr bwMode="auto">
          <a:xfrm flipV="1">
            <a:off x="666750" y="4114800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6" name="Line 45"/>
          <p:cNvSpPr>
            <a:spLocks noChangeShapeType="1"/>
          </p:cNvSpPr>
          <p:nvPr/>
        </p:nvSpPr>
        <p:spPr bwMode="auto">
          <a:xfrm flipV="1">
            <a:off x="3486150" y="2209800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7" name="Line 46"/>
          <p:cNvSpPr>
            <a:spLocks noChangeShapeType="1"/>
          </p:cNvSpPr>
          <p:nvPr/>
        </p:nvSpPr>
        <p:spPr bwMode="auto">
          <a:xfrm>
            <a:off x="3486150" y="1981200"/>
            <a:ext cx="2286000" cy="1676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Line 47"/>
          <p:cNvSpPr>
            <a:spLocks noChangeShapeType="1"/>
          </p:cNvSpPr>
          <p:nvPr/>
        </p:nvSpPr>
        <p:spPr bwMode="auto">
          <a:xfrm flipH="1" flipV="1">
            <a:off x="6534150" y="4191000"/>
            <a:ext cx="129540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9" name="Oval 48"/>
          <p:cNvSpPr>
            <a:spLocks noChangeArrowheads="1"/>
          </p:cNvSpPr>
          <p:nvPr/>
        </p:nvSpPr>
        <p:spPr bwMode="auto">
          <a:xfrm>
            <a:off x="2419350" y="411480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5310" name="Oval 49"/>
          <p:cNvSpPr>
            <a:spLocks noChangeArrowheads="1"/>
          </p:cNvSpPr>
          <p:nvPr/>
        </p:nvSpPr>
        <p:spPr bwMode="auto">
          <a:xfrm>
            <a:off x="6457950" y="411480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5311" name="Oval 50"/>
          <p:cNvSpPr>
            <a:spLocks noChangeArrowheads="1"/>
          </p:cNvSpPr>
          <p:nvPr/>
        </p:nvSpPr>
        <p:spPr bwMode="auto">
          <a:xfrm>
            <a:off x="4629150" y="2819400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5312" name="Text Box 51"/>
          <p:cNvSpPr txBox="1">
            <a:spLocks noChangeArrowheads="1"/>
          </p:cNvSpPr>
          <p:nvPr/>
        </p:nvSpPr>
        <p:spPr bwMode="auto">
          <a:xfrm>
            <a:off x="4964113" y="2667000"/>
            <a:ext cx="132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Object point</a:t>
            </a:r>
          </a:p>
        </p:txBody>
      </p:sp>
      <p:sp>
        <p:nvSpPr>
          <p:cNvPr id="55313" name="Text Box 52"/>
          <p:cNvSpPr txBox="1">
            <a:spLocks noChangeArrowheads="1"/>
          </p:cNvSpPr>
          <p:nvPr/>
        </p:nvSpPr>
        <p:spPr bwMode="auto">
          <a:xfrm>
            <a:off x="228600" y="3048000"/>
            <a:ext cx="140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Left Image</a:t>
            </a:r>
          </a:p>
        </p:txBody>
      </p:sp>
      <p:sp>
        <p:nvSpPr>
          <p:cNvPr id="55314" name="Text Box 53"/>
          <p:cNvSpPr txBox="1">
            <a:spLocks noChangeArrowheads="1"/>
          </p:cNvSpPr>
          <p:nvPr/>
        </p:nvSpPr>
        <p:spPr bwMode="auto">
          <a:xfrm>
            <a:off x="7085013" y="3048000"/>
            <a:ext cx="16113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Right  Image</a:t>
            </a:r>
          </a:p>
        </p:txBody>
      </p:sp>
      <p:sp>
        <p:nvSpPr>
          <p:cNvPr id="55315" name="Line 66"/>
          <p:cNvSpPr>
            <a:spLocks noChangeShapeType="1"/>
          </p:cNvSpPr>
          <p:nvPr/>
        </p:nvSpPr>
        <p:spPr bwMode="auto">
          <a:xfrm flipH="1" flipV="1">
            <a:off x="6461125" y="4703763"/>
            <a:ext cx="1392238" cy="498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Line 67"/>
          <p:cNvSpPr>
            <a:spLocks noChangeShapeType="1"/>
          </p:cNvSpPr>
          <p:nvPr/>
        </p:nvSpPr>
        <p:spPr bwMode="auto">
          <a:xfrm flipV="1">
            <a:off x="609600" y="4348163"/>
            <a:ext cx="1838325" cy="690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7" name="Line 68"/>
          <p:cNvSpPr>
            <a:spLocks noChangeShapeType="1"/>
          </p:cNvSpPr>
          <p:nvPr/>
        </p:nvSpPr>
        <p:spPr bwMode="auto">
          <a:xfrm flipH="1">
            <a:off x="2530475" y="4357688"/>
            <a:ext cx="122238" cy="825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8" name="Line 69"/>
          <p:cNvSpPr>
            <a:spLocks noChangeShapeType="1"/>
          </p:cNvSpPr>
          <p:nvPr/>
        </p:nvSpPr>
        <p:spPr bwMode="auto">
          <a:xfrm flipH="1" flipV="1">
            <a:off x="2366963" y="4389438"/>
            <a:ext cx="142875" cy="714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70"/>
          <p:cNvSpPr>
            <a:spLocks noChangeShapeType="1"/>
          </p:cNvSpPr>
          <p:nvPr/>
        </p:nvSpPr>
        <p:spPr bwMode="auto">
          <a:xfrm flipH="1">
            <a:off x="6483350" y="4764088"/>
            <a:ext cx="122238" cy="825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Line 71"/>
          <p:cNvSpPr>
            <a:spLocks noChangeShapeType="1"/>
          </p:cNvSpPr>
          <p:nvPr/>
        </p:nvSpPr>
        <p:spPr bwMode="auto">
          <a:xfrm>
            <a:off x="6311900" y="4773613"/>
            <a:ext cx="200025" cy="714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1" name="Text Box 72"/>
          <p:cNvSpPr txBox="1">
            <a:spLocks noChangeArrowheads="1"/>
          </p:cNvSpPr>
          <p:nvPr/>
        </p:nvSpPr>
        <p:spPr bwMode="auto">
          <a:xfrm>
            <a:off x="7689850" y="5132388"/>
            <a:ext cx="611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5322" name="Text Box 73"/>
          <p:cNvSpPr txBox="1">
            <a:spLocks noChangeArrowheads="1"/>
          </p:cNvSpPr>
          <p:nvPr/>
        </p:nvSpPr>
        <p:spPr bwMode="auto">
          <a:xfrm>
            <a:off x="365125" y="5153025"/>
            <a:ext cx="611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5323" name="Rectangle 74"/>
          <p:cNvSpPr>
            <a:spLocks noChangeArrowheads="1"/>
          </p:cNvSpPr>
          <p:nvPr/>
        </p:nvSpPr>
        <p:spPr bwMode="auto">
          <a:xfrm>
            <a:off x="3400425" y="5751513"/>
            <a:ext cx="2189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he-IL" sz="2400">
                <a:solidFill>
                  <a:srgbClr val="008000"/>
                </a:solidFill>
                <a:latin typeface="Comic Sans MS" panose="030F0702030302020204" pitchFamily="66" charset="0"/>
              </a:rPr>
              <a:t>principal point</a:t>
            </a:r>
          </a:p>
        </p:txBody>
      </p:sp>
      <p:sp>
        <p:nvSpPr>
          <p:cNvPr id="55324" name="Line 75"/>
          <p:cNvSpPr>
            <a:spLocks noChangeShapeType="1"/>
          </p:cNvSpPr>
          <p:nvPr/>
        </p:nvSpPr>
        <p:spPr bwMode="auto">
          <a:xfrm flipH="1" flipV="1">
            <a:off x="2627313" y="4294188"/>
            <a:ext cx="1774825" cy="1533525"/>
          </a:xfrm>
          <a:prstGeom prst="line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Line 76"/>
          <p:cNvSpPr>
            <a:spLocks noChangeShapeType="1"/>
          </p:cNvSpPr>
          <p:nvPr/>
        </p:nvSpPr>
        <p:spPr bwMode="auto">
          <a:xfrm flipV="1">
            <a:off x="4886325" y="4722813"/>
            <a:ext cx="1473200" cy="1090612"/>
          </a:xfrm>
          <a:prstGeom prst="line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6" name="Oval 77"/>
          <p:cNvSpPr>
            <a:spLocks noChangeArrowheads="1"/>
          </p:cNvSpPr>
          <p:nvPr/>
        </p:nvSpPr>
        <p:spPr bwMode="auto">
          <a:xfrm>
            <a:off x="2476500" y="4267200"/>
            <a:ext cx="76200" cy="76200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5327" name="Oval 79"/>
          <p:cNvSpPr>
            <a:spLocks noChangeArrowheads="1"/>
          </p:cNvSpPr>
          <p:nvPr/>
        </p:nvSpPr>
        <p:spPr bwMode="auto">
          <a:xfrm>
            <a:off x="6367463" y="4632325"/>
            <a:ext cx="76200" cy="76200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53FAF2D-95CC-4044-91BF-A9488B04D666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66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734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57348" name="Rectangle 28" descr="Recycled paper"/>
          <p:cNvSpPr>
            <a:spLocks noChangeArrowheads="1"/>
          </p:cNvSpPr>
          <p:nvPr/>
        </p:nvSpPr>
        <p:spPr bwMode="auto">
          <a:xfrm>
            <a:off x="2916238" y="3422650"/>
            <a:ext cx="1881187" cy="12160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49" name="Rectangle 24" descr="Recycled paper"/>
          <p:cNvSpPr>
            <a:spLocks noChangeArrowheads="1"/>
          </p:cNvSpPr>
          <p:nvPr/>
        </p:nvSpPr>
        <p:spPr bwMode="auto">
          <a:xfrm>
            <a:off x="459616" y="3390902"/>
            <a:ext cx="1881188" cy="12160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50" name="Rectangle 2"/>
          <p:cNvSpPr>
            <a:spLocks noGrp="1" noChangeArrowheads="1"/>
          </p:cNvSpPr>
          <p:nvPr>
            <p:ph type="title"/>
          </p:nvPr>
        </p:nvSpPr>
        <p:spPr>
          <a:xfrm>
            <a:off x="550863" y="425450"/>
            <a:ext cx="7772400" cy="1143000"/>
          </a:xfrm>
        </p:spPr>
        <p:txBody>
          <a:bodyPr/>
          <a:lstStyle/>
          <a:p>
            <a:r>
              <a:rPr lang="en-US" altLang="he-IL"/>
              <a:t>A Simple Stereo System</a:t>
            </a:r>
          </a:p>
        </p:txBody>
      </p:sp>
      <p:sp>
        <p:nvSpPr>
          <p:cNvPr id="57351" name="Text Box 18"/>
          <p:cNvSpPr txBox="1">
            <a:spLocks noChangeArrowheads="1"/>
          </p:cNvSpPr>
          <p:nvPr/>
        </p:nvSpPr>
        <p:spPr bwMode="auto">
          <a:xfrm>
            <a:off x="3616325" y="5299075"/>
            <a:ext cx="611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52" name="Text Box 3"/>
          <p:cNvSpPr txBox="1">
            <a:spLocks noChangeArrowheads="1"/>
          </p:cNvSpPr>
          <p:nvPr/>
        </p:nvSpPr>
        <p:spPr bwMode="auto">
          <a:xfrm>
            <a:off x="3884613" y="4638675"/>
            <a:ext cx="1463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>
                <a:solidFill>
                  <a:schemeClr val="tx1"/>
                </a:solidFill>
                <a:latin typeface="Times New Roman (Hebrew)" panose="02020603050405020304" pitchFamily="18" charset="0"/>
              </a:rPr>
              <a:t>Right  Image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53" name="Text Box 4"/>
          <p:cNvSpPr txBox="1">
            <a:spLocks noChangeArrowheads="1"/>
          </p:cNvSpPr>
          <p:nvPr/>
        </p:nvSpPr>
        <p:spPr bwMode="auto">
          <a:xfrm>
            <a:off x="750888" y="5214938"/>
            <a:ext cx="611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54" name="Text Box 7"/>
          <p:cNvSpPr txBox="1">
            <a:spLocks noChangeArrowheads="1"/>
          </p:cNvSpPr>
          <p:nvPr/>
        </p:nvSpPr>
        <p:spPr bwMode="auto">
          <a:xfrm>
            <a:off x="1108075" y="48895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55" name="Line 9"/>
          <p:cNvSpPr>
            <a:spLocks noChangeShapeType="1"/>
          </p:cNvSpPr>
          <p:nvPr/>
        </p:nvSpPr>
        <p:spPr bwMode="auto">
          <a:xfrm flipV="1">
            <a:off x="1309689" y="4243388"/>
            <a:ext cx="433387" cy="85883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Line 10"/>
          <p:cNvSpPr>
            <a:spLocks noChangeShapeType="1"/>
          </p:cNvSpPr>
          <p:nvPr/>
        </p:nvSpPr>
        <p:spPr bwMode="auto">
          <a:xfrm flipV="1">
            <a:off x="2170113" y="2068513"/>
            <a:ext cx="598487" cy="13017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Line 11"/>
          <p:cNvSpPr>
            <a:spLocks noChangeShapeType="1"/>
          </p:cNvSpPr>
          <p:nvPr/>
        </p:nvSpPr>
        <p:spPr bwMode="auto">
          <a:xfrm>
            <a:off x="2773363" y="2035175"/>
            <a:ext cx="571500" cy="1514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8" name="Line 12"/>
          <p:cNvSpPr>
            <a:spLocks noChangeShapeType="1"/>
          </p:cNvSpPr>
          <p:nvPr/>
        </p:nvSpPr>
        <p:spPr bwMode="auto">
          <a:xfrm flipH="1" flipV="1">
            <a:off x="3632200" y="4243388"/>
            <a:ext cx="247650" cy="965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Oval 13"/>
          <p:cNvSpPr>
            <a:spLocks noChangeArrowheads="1"/>
          </p:cNvSpPr>
          <p:nvPr/>
        </p:nvSpPr>
        <p:spPr bwMode="auto">
          <a:xfrm>
            <a:off x="1730017" y="4202208"/>
            <a:ext cx="49213" cy="6667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60" name="Oval 14"/>
          <p:cNvSpPr>
            <a:spLocks noChangeArrowheads="1"/>
          </p:cNvSpPr>
          <p:nvPr/>
        </p:nvSpPr>
        <p:spPr bwMode="auto">
          <a:xfrm>
            <a:off x="3595688" y="4205288"/>
            <a:ext cx="49212" cy="6667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61" name="Oval 15"/>
          <p:cNvSpPr>
            <a:spLocks noChangeArrowheads="1"/>
          </p:cNvSpPr>
          <p:nvPr/>
        </p:nvSpPr>
        <p:spPr bwMode="auto">
          <a:xfrm>
            <a:off x="2762250" y="2008188"/>
            <a:ext cx="49213" cy="6667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62" name="Text Box 16"/>
          <p:cNvSpPr txBox="1">
            <a:spLocks noChangeArrowheads="1"/>
          </p:cNvSpPr>
          <p:nvPr/>
        </p:nvSpPr>
        <p:spPr bwMode="auto">
          <a:xfrm>
            <a:off x="2566988" y="1752600"/>
            <a:ext cx="132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Object point</a:t>
            </a:r>
          </a:p>
        </p:txBody>
      </p:sp>
      <p:sp>
        <p:nvSpPr>
          <p:cNvPr id="57363" name="Text Box 17"/>
          <p:cNvSpPr txBox="1">
            <a:spLocks noChangeArrowheads="1"/>
          </p:cNvSpPr>
          <p:nvPr/>
        </p:nvSpPr>
        <p:spPr bwMode="auto">
          <a:xfrm>
            <a:off x="-7938" y="4541838"/>
            <a:ext cx="1263651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>
                <a:solidFill>
                  <a:schemeClr val="tx1"/>
                </a:solidFill>
                <a:latin typeface="Times New Roman (Hebrew)" panose="02020603050405020304" pitchFamily="18" charset="0"/>
              </a:rPr>
              <a:t>Left Image</a:t>
            </a:r>
          </a:p>
        </p:txBody>
      </p:sp>
      <p:sp>
        <p:nvSpPr>
          <p:cNvPr id="57364" name="Line 19"/>
          <p:cNvSpPr>
            <a:spLocks noChangeShapeType="1"/>
          </p:cNvSpPr>
          <p:nvPr/>
        </p:nvSpPr>
        <p:spPr bwMode="auto">
          <a:xfrm>
            <a:off x="1336675" y="5122863"/>
            <a:ext cx="2559050" cy="49212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5" name="Freeform 20"/>
          <p:cNvSpPr>
            <a:spLocks/>
          </p:cNvSpPr>
          <p:nvPr/>
        </p:nvSpPr>
        <p:spPr bwMode="auto">
          <a:xfrm>
            <a:off x="1484313" y="4718050"/>
            <a:ext cx="234950" cy="331788"/>
          </a:xfrm>
          <a:custGeom>
            <a:avLst/>
            <a:gdLst>
              <a:gd name="T0" fmla="*/ 0 w 224"/>
              <a:gd name="T1" fmla="*/ 0 h 240"/>
              <a:gd name="T2" fmla="*/ 2147483646 w 224"/>
              <a:gd name="T3" fmla="*/ 2147483646 h 240"/>
              <a:gd name="T4" fmla="*/ 2147483646 w 224"/>
              <a:gd name="T5" fmla="*/ 2147483646 h 240"/>
              <a:gd name="T6" fmla="*/ 0 60000 65536"/>
              <a:gd name="T7" fmla="*/ 0 60000 65536"/>
              <a:gd name="T8" fmla="*/ 0 60000 65536"/>
              <a:gd name="T9" fmla="*/ 0 w 224"/>
              <a:gd name="T10" fmla="*/ 0 h 240"/>
              <a:gd name="T11" fmla="*/ 224 w 2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240">
                <a:moveTo>
                  <a:pt x="0" y="0"/>
                </a:moveTo>
                <a:cubicBezTo>
                  <a:pt x="80" y="28"/>
                  <a:pt x="160" y="56"/>
                  <a:pt x="192" y="96"/>
                </a:cubicBezTo>
                <a:cubicBezTo>
                  <a:pt x="224" y="136"/>
                  <a:pt x="208" y="188"/>
                  <a:pt x="192" y="240"/>
                </a:cubicBezTo>
              </a:path>
            </a:pathLst>
          </a:custGeom>
          <a:noFill/>
          <a:ln w="19050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6" name="Freeform 21"/>
          <p:cNvSpPr>
            <a:spLocks/>
          </p:cNvSpPr>
          <p:nvPr/>
        </p:nvSpPr>
        <p:spPr bwMode="auto">
          <a:xfrm>
            <a:off x="3624263" y="4792663"/>
            <a:ext cx="117475" cy="331787"/>
          </a:xfrm>
          <a:custGeom>
            <a:avLst/>
            <a:gdLst>
              <a:gd name="T0" fmla="*/ 2147483646 w 112"/>
              <a:gd name="T1" fmla="*/ 0 h 240"/>
              <a:gd name="T2" fmla="*/ 2147483646 w 112"/>
              <a:gd name="T3" fmla="*/ 2147483646 h 240"/>
              <a:gd name="T4" fmla="*/ 2147483646 w 112"/>
              <a:gd name="T5" fmla="*/ 2147483646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3589338" y="47926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66CCFF"/>
                </a:solidFill>
                <a:latin typeface="Symbol" panose="05050102010706020507" pitchFamily="18" charset="2"/>
              </a:rPr>
              <a:t>b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57368" name="Line 26"/>
          <p:cNvSpPr>
            <a:spLocks noChangeShapeType="1"/>
          </p:cNvSpPr>
          <p:nvPr/>
        </p:nvSpPr>
        <p:spPr bwMode="auto">
          <a:xfrm flipH="1" flipV="1">
            <a:off x="1255713" y="3970338"/>
            <a:ext cx="0" cy="1143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9" name="Line 27"/>
          <p:cNvSpPr>
            <a:spLocks noChangeShapeType="1"/>
          </p:cNvSpPr>
          <p:nvPr/>
        </p:nvSpPr>
        <p:spPr bwMode="auto">
          <a:xfrm flipH="1" flipV="1">
            <a:off x="1230313" y="2214563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0" name="Line 29"/>
          <p:cNvSpPr>
            <a:spLocks noChangeShapeType="1"/>
          </p:cNvSpPr>
          <p:nvPr/>
        </p:nvSpPr>
        <p:spPr bwMode="auto">
          <a:xfrm flipH="1" flipV="1">
            <a:off x="3883025" y="4086225"/>
            <a:ext cx="1588" cy="1143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1" name="Line 30"/>
          <p:cNvSpPr>
            <a:spLocks noChangeShapeType="1"/>
          </p:cNvSpPr>
          <p:nvPr/>
        </p:nvSpPr>
        <p:spPr bwMode="auto">
          <a:xfrm flipH="1" flipV="1">
            <a:off x="3871913" y="2255838"/>
            <a:ext cx="1587" cy="1143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2" name="Oval 31"/>
          <p:cNvSpPr>
            <a:spLocks noChangeArrowheads="1"/>
          </p:cNvSpPr>
          <p:nvPr/>
        </p:nvSpPr>
        <p:spPr bwMode="auto">
          <a:xfrm>
            <a:off x="1230313" y="4007053"/>
            <a:ext cx="49212" cy="82550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73" name="Oval 32"/>
          <p:cNvSpPr>
            <a:spLocks noChangeArrowheads="1"/>
          </p:cNvSpPr>
          <p:nvPr/>
        </p:nvSpPr>
        <p:spPr bwMode="auto">
          <a:xfrm>
            <a:off x="3851275" y="4032250"/>
            <a:ext cx="49213" cy="82550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74" name="Text Box 33"/>
          <p:cNvSpPr txBox="1">
            <a:spLocks noChangeArrowheads="1"/>
          </p:cNvSpPr>
          <p:nvPr/>
        </p:nvSpPr>
        <p:spPr bwMode="auto">
          <a:xfrm>
            <a:off x="1146175" y="4271963"/>
            <a:ext cx="192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</a:p>
        </p:txBody>
      </p:sp>
      <p:sp>
        <p:nvSpPr>
          <p:cNvPr id="57375" name="Text Box 34"/>
          <p:cNvSpPr txBox="1">
            <a:spLocks noChangeArrowheads="1"/>
          </p:cNvSpPr>
          <p:nvPr/>
        </p:nvSpPr>
        <p:spPr bwMode="auto">
          <a:xfrm>
            <a:off x="3741738" y="4271963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</a:p>
        </p:txBody>
      </p:sp>
      <p:sp>
        <p:nvSpPr>
          <p:cNvPr id="131107" name="Rectangle 35"/>
          <p:cNvSpPr>
            <a:spLocks noGrp="1" noChangeArrowheads="1"/>
          </p:cNvSpPr>
          <p:nvPr>
            <p:ph type="body" idx="1"/>
          </p:nvPr>
        </p:nvSpPr>
        <p:spPr>
          <a:xfrm>
            <a:off x="4470400" y="1822450"/>
            <a:ext cx="4673600" cy="3619500"/>
          </a:xfrm>
          <a:noFill/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he-IL" sz="2400"/>
              <a:t>The two camera planes are coplanar</a:t>
            </a:r>
          </a:p>
          <a:p>
            <a:pPr lvl="1">
              <a:lnSpc>
                <a:spcPct val="90000"/>
              </a:lnSpc>
            </a:pPr>
            <a:r>
              <a:rPr lang="en-US" altLang="he-IL" sz="2400"/>
              <a:t>The two optical axes are parallel</a:t>
            </a:r>
          </a:p>
          <a:p>
            <a:pPr lvl="1">
              <a:lnSpc>
                <a:spcPct val="90000"/>
              </a:lnSpc>
            </a:pPr>
            <a:r>
              <a:rPr lang="en-US" altLang="he-IL" sz="2400"/>
              <a:t>The two focal lengths are identical</a:t>
            </a:r>
          </a:p>
          <a:p>
            <a:pPr lvl="1">
              <a:lnSpc>
                <a:spcPct val="90000"/>
              </a:lnSpc>
            </a:pPr>
            <a:r>
              <a:rPr lang="en-US" altLang="he-IL" sz="2400"/>
              <a:t>The fixation point lies at infinity</a:t>
            </a:r>
          </a:p>
          <a:p>
            <a:pPr lvl="1">
              <a:lnSpc>
                <a:spcPct val="90000"/>
              </a:lnSpc>
            </a:pPr>
            <a:r>
              <a:rPr lang="en-US" altLang="he-IL" sz="2400">
                <a:solidFill>
                  <a:srgbClr val="008000"/>
                </a:solidFill>
              </a:rPr>
              <a:t>The correspondence is given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he-IL" sz="2400"/>
              <a:t> </a:t>
            </a:r>
          </a:p>
        </p:txBody>
      </p:sp>
      <p:sp>
        <p:nvSpPr>
          <p:cNvPr id="57377" name="Text Box 8"/>
          <p:cNvSpPr txBox="1">
            <a:spLocks noChangeArrowheads="1"/>
          </p:cNvSpPr>
          <p:nvPr/>
        </p:nvSpPr>
        <p:spPr bwMode="auto">
          <a:xfrm>
            <a:off x="3746500" y="494665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57378" name="Text Box 22"/>
          <p:cNvSpPr txBox="1">
            <a:spLocks noChangeArrowheads="1"/>
          </p:cNvSpPr>
          <p:nvPr/>
        </p:nvSpPr>
        <p:spPr bwMode="auto">
          <a:xfrm>
            <a:off x="1385888" y="4727575"/>
            <a:ext cx="52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66CCFF"/>
                </a:solidFill>
                <a:latin typeface="Symbol" panose="05050102010706020507" pitchFamily="18" charset="2"/>
              </a:rPr>
              <a:t>a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1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1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1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1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1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07" grpId="0" build="p" bldLvl="2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Next</a:t>
            </a:r>
            <a:endParaRPr lang="he-IL" altLang="he-IL" dirty="0"/>
          </a:p>
        </p:txBody>
      </p:sp>
      <p:sp>
        <p:nvSpPr>
          <p:cNvPr id="141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/>
              <a:t>General camera</a:t>
            </a:r>
          </a:p>
          <a:p>
            <a:r>
              <a:rPr lang="en-US" altLang="he-IL" dirty="0"/>
              <a:t>Projective Geometry:</a:t>
            </a:r>
          </a:p>
          <a:p>
            <a:pPr lvl="1"/>
            <a:r>
              <a:rPr lang="en-US" altLang="he-IL" dirty="0"/>
              <a:t>Definitions</a:t>
            </a:r>
          </a:p>
          <a:p>
            <a:pPr lvl="1"/>
            <a:r>
              <a:rPr lang="en-US" altLang="he-IL" dirty="0"/>
              <a:t>Camera projection matrix</a:t>
            </a:r>
          </a:p>
          <a:p>
            <a:r>
              <a:rPr lang="en-US" altLang="he-IL" dirty="0"/>
              <a:t>Then:</a:t>
            </a:r>
          </a:p>
          <a:p>
            <a:pPr lvl="1"/>
            <a:r>
              <a:rPr lang="en-US" altLang="he-IL" dirty="0"/>
              <a:t>Stereo</a:t>
            </a:r>
          </a:p>
          <a:p>
            <a:pPr lvl="1"/>
            <a:r>
              <a:rPr lang="en-US" altLang="he-IL" dirty="0"/>
              <a:t>Epipolar Geometry</a:t>
            </a:r>
          </a:p>
          <a:p>
            <a:pPr lvl="1"/>
            <a:r>
              <a:rPr lang="en-US" altLang="he-IL" dirty="0" err="1"/>
              <a:t>Homography</a:t>
            </a:r>
            <a:endParaRPr lang="en-US" altLang="he-IL" dirty="0"/>
          </a:p>
          <a:p>
            <a:pPr lvl="1"/>
            <a:r>
              <a:rPr lang="en-US" altLang="he-IL" dirty="0"/>
              <a:t>SFM</a:t>
            </a:r>
            <a:endParaRPr lang="he-IL" altLang="he-IL" dirty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A7C07514-6F2D-4A4A-925B-14F6F6E16142}" type="slidenum">
              <a:rPr kumimoji="0" lang="he-IL" altLang="en-US" sz="16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67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1317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CCEB835-2CF2-4E2B-A863-6D106D3EFA66}" type="slidenum">
              <a:rPr lang="he-IL" altLang="en-US"/>
              <a:pPr/>
              <a:t>7</a:t>
            </a:fld>
            <a:endParaRPr lang="en-US" altLang="en-US"/>
          </a:p>
        </p:txBody>
      </p:sp>
      <p:sp>
        <p:nvSpPr>
          <p:cNvPr id="6150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pic>
        <p:nvPicPr>
          <p:cNvPr id="61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600200"/>
            <a:ext cx="2247900" cy="16859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15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Differential Operators: 1D</a:t>
            </a:r>
            <a:endParaRPr lang="en-US" altLang="en-US"/>
          </a:p>
        </p:txBody>
      </p:sp>
      <p:sp>
        <p:nvSpPr>
          <p:cNvPr id="3481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178800" cy="4171950"/>
          </a:xfrm>
        </p:spPr>
        <p:txBody>
          <a:bodyPr/>
          <a:lstStyle/>
          <a:p>
            <a:r>
              <a:rPr lang="en-US" altLang="he-IL" dirty="0"/>
              <a:t>An edge point is located on </a:t>
            </a:r>
          </a:p>
          <a:p>
            <a:pPr>
              <a:buFont typeface="Wingdings" pitchFamily="2" charset="2"/>
              <a:buNone/>
            </a:pPr>
            <a:r>
              <a:rPr lang="en-US" altLang="he-IL" dirty="0"/>
              <a:t>   the maximum of gradient </a:t>
            </a:r>
          </a:p>
          <a:p>
            <a:pPr>
              <a:buFont typeface="Wingdings" pitchFamily="2" charset="2"/>
              <a:buNone/>
            </a:pPr>
            <a:r>
              <a:rPr lang="en-US" altLang="he-IL" dirty="0"/>
              <a:t>	</a:t>
            </a:r>
            <a:r>
              <a:rPr lang="en-US" altLang="he-IL" dirty="0">
                <a:solidFill>
                  <a:srgbClr val="33CCFF"/>
                </a:solidFill>
              </a:rPr>
              <a:t>(in 2D -in some direction)</a:t>
            </a:r>
            <a:endParaRPr lang="en-US" altLang="he-IL" dirty="0"/>
          </a:p>
          <a:p>
            <a:r>
              <a:rPr lang="en-US" altLang="he-IL" dirty="0"/>
              <a:t>First derivative:</a:t>
            </a:r>
          </a:p>
          <a:p>
            <a:pPr>
              <a:buFont typeface="Wingdings" pitchFamily="2" charset="2"/>
              <a:buNone/>
            </a:pPr>
            <a:r>
              <a:rPr lang="en-US" altLang="he-IL" dirty="0"/>
              <a:t>	maximum (or minimum)</a:t>
            </a:r>
          </a:p>
          <a:p>
            <a:r>
              <a:rPr lang="en-US" altLang="he-IL" dirty="0"/>
              <a:t>Second derivative:</a:t>
            </a:r>
          </a:p>
          <a:p>
            <a:pPr>
              <a:buFont typeface="Wingdings" pitchFamily="2" charset="2"/>
              <a:buNone/>
            </a:pPr>
            <a:r>
              <a:rPr lang="en-US" altLang="he-IL" dirty="0"/>
              <a:t>	zero-crossing	</a:t>
            </a:r>
            <a:endParaRPr lang="en-US" altLang="en-US" dirty="0"/>
          </a:p>
        </p:txBody>
      </p:sp>
      <p:pic>
        <p:nvPicPr>
          <p:cNvPr id="3481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3276600"/>
            <a:ext cx="2247900" cy="16859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3481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4800600"/>
            <a:ext cx="2247900" cy="16859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156" name="Text Box 7"/>
          <p:cNvSpPr txBox="1">
            <a:spLocks noChangeArrowheads="1"/>
          </p:cNvSpPr>
          <p:nvPr/>
        </p:nvSpPr>
        <p:spPr bwMode="auto">
          <a:xfrm>
            <a:off x="5775325" y="5299075"/>
            <a:ext cx="488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>
                <a:latin typeface="Times New Roman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6" name="Object 8"/>
              <p:cNvSpPr txBox="1"/>
              <p:nvPr/>
            </p:nvSpPr>
            <p:spPr bwMode="auto">
              <a:xfrm>
                <a:off x="8167688" y="3429000"/>
                <a:ext cx="458787" cy="8382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146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67688" y="3429000"/>
                <a:ext cx="458787" cy="838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Object 9"/>
              <p:cNvSpPr txBox="1"/>
              <p:nvPr/>
            </p:nvSpPr>
            <p:spPr bwMode="auto">
              <a:xfrm>
                <a:off x="8051800" y="2057400"/>
                <a:ext cx="812800" cy="54133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14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51800" y="2057400"/>
                <a:ext cx="812800" cy="541338"/>
              </a:xfrm>
              <a:prstGeom prst="rect">
                <a:avLst/>
              </a:prstGeom>
              <a:blipFill>
                <a:blip r:embed="rId7"/>
                <a:stretch>
                  <a:fillRect l="-2256" b="-2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Object 10"/>
              <p:cNvSpPr txBox="1"/>
              <p:nvPr/>
            </p:nvSpPr>
            <p:spPr bwMode="auto">
              <a:xfrm>
                <a:off x="8382000" y="4800600"/>
                <a:ext cx="568325" cy="81915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148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0" y="4800600"/>
                <a:ext cx="568325" cy="8191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7" name="Line 11"/>
          <p:cNvSpPr>
            <a:spLocks noChangeShapeType="1"/>
          </p:cNvSpPr>
          <p:nvPr/>
        </p:nvSpPr>
        <p:spPr bwMode="auto">
          <a:xfrm>
            <a:off x="7010400" y="1828800"/>
            <a:ext cx="0" cy="472440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58" name="Line 12"/>
          <p:cNvSpPr>
            <a:spLocks noChangeShapeType="1"/>
          </p:cNvSpPr>
          <p:nvPr/>
        </p:nvSpPr>
        <p:spPr bwMode="auto">
          <a:xfrm>
            <a:off x="6477000" y="5562600"/>
            <a:ext cx="2209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79FCC5C-C475-483A-86F2-260294011CAE}" type="slidenum">
              <a:rPr lang="he-IL" altLang="en-US"/>
              <a:pPr/>
              <a:t>8</a:t>
            </a:fld>
            <a:endParaRPr lang="en-US" altLang="en-US"/>
          </a:p>
        </p:txBody>
      </p:sp>
      <p:sp>
        <p:nvSpPr>
          <p:cNvPr id="717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7772400" cy="1143000"/>
          </a:xfrm>
        </p:spPr>
        <p:txBody>
          <a:bodyPr/>
          <a:lstStyle/>
          <a:p>
            <a:r>
              <a:rPr lang="en-US" altLang="he-IL" dirty="0"/>
              <a:t>Using a Differential Operator</a:t>
            </a:r>
          </a:p>
        </p:txBody>
      </p:sp>
      <p:sp>
        <p:nvSpPr>
          <p:cNvPr id="71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he-IL" dirty="0"/>
              <a:t>For each point compute the edge magnitude           and orientation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altLang="he-IL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he-IL" dirty="0"/>
              <a:t> </a:t>
            </a:r>
            <a:r>
              <a:rPr lang="en-US" altLang="he-IL" dirty="0">
                <a:solidFill>
                  <a:srgbClr val="990099"/>
                </a:solidFill>
              </a:rPr>
              <a:t>An edge point:</a:t>
            </a:r>
            <a:r>
              <a:rPr lang="en-US" altLang="he-IL" dirty="0"/>
              <a:t> the maximum magnitude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altLang="he-IL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he-IL" dirty="0">
                <a:solidFill>
                  <a:srgbClr val="990099"/>
                </a:solidFill>
              </a:rPr>
              <a:t>Edge orientation:</a:t>
            </a:r>
            <a:br>
              <a:rPr lang="en-US" altLang="he-IL" dirty="0">
                <a:solidFill>
                  <a:srgbClr val="990099"/>
                </a:solidFill>
              </a:rPr>
            </a:br>
            <a:r>
              <a:rPr lang="en-US" altLang="he-IL" dirty="0"/>
              <a:t>orthogonal to the gradient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Object 4"/>
              <p:cNvSpPr txBox="1"/>
              <p:nvPr/>
            </p:nvSpPr>
            <p:spPr bwMode="auto">
              <a:xfrm>
                <a:off x="2895600" y="2438400"/>
                <a:ext cx="1066800" cy="555625"/>
              </a:xfrm>
              <a:prstGeom prst="rect">
                <a:avLst/>
              </a:prstGeom>
              <a:noFill/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17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600" y="2438400"/>
                <a:ext cx="1066800" cy="55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Object 5"/>
              <p:cNvSpPr txBox="1"/>
              <p:nvPr/>
            </p:nvSpPr>
            <p:spPr bwMode="auto">
              <a:xfrm>
                <a:off x="6934200" y="2220913"/>
                <a:ext cx="1447800" cy="97948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e-IL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he-IL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e-IL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he-IL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he-IL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e-IL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he-IL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17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2220913"/>
                <a:ext cx="1447800" cy="9794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615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3282D3-DE43-4D20-9F58-1FC94D8F7582}" type="slidenum">
              <a:rPr lang="he-IL" altLang="en-US"/>
              <a:pPr/>
              <a:t>9</a:t>
            </a:fld>
            <a:endParaRPr lang="en-US" alt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err="1"/>
              <a:t>Sobel</a:t>
            </a:r>
            <a:r>
              <a:rPr lang="en-US" altLang="he-IL" dirty="0"/>
              <a:t> Edge Detector (</a:t>
            </a:r>
            <a:r>
              <a:rPr lang="he-IL" dirty="0"/>
              <a:t>1968</a:t>
            </a:r>
            <a:r>
              <a:rPr lang="en-US" dirty="0"/>
              <a:t>)</a:t>
            </a:r>
            <a:r>
              <a:rPr lang="en-US" altLang="he-IL" dirty="0"/>
              <a:t> 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19263"/>
            <a:ext cx="8178800" cy="41719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800" dirty="0">
                <a:solidFill>
                  <a:srgbClr val="660066"/>
                </a:solidFill>
              </a:rPr>
              <a:t>1.</a:t>
            </a:r>
            <a:r>
              <a:rPr lang="en-US" altLang="he-IL" sz="2800" dirty="0"/>
              <a:t> Convolve the image  with following masks: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800" dirty="0">
                <a:solidFill>
                  <a:srgbClr val="660066"/>
                </a:solidFill>
              </a:rPr>
              <a:t>2.</a:t>
            </a:r>
            <a:r>
              <a:rPr lang="en-US" altLang="he-IL" sz="2800" dirty="0"/>
              <a:t> Estimate gradient magnitude: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800" dirty="0">
                <a:solidFill>
                  <a:srgbClr val="660066"/>
                </a:solidFill>
              </a:rPr>
              <a:t>3.</a:t>
            </a:r>
            <a:r>
              <a:rPr lang="en-US" altLang="he-IL" sz="2800" dirty="0"/>
              <a:t> Mark </a:t>
            </a:r>
            <a:r>
              <a:rPr lang="en-US" altLang="he-IL" sz="2800" dirty="0">
                <a:solidFill>
                  <a:srgbClr val="006600"/>
                </a:solidFill>
              </a:rPr>
              <a:t>G(</a:t>
            </a:r>
            <a:r>
              <a:rPr lang="en-US" altLang="he-IL" sz="2800" dirty="0" err="1">
                <a:solidFill>
                  <a:srgbClr val="006600"/>
                </a:solidFill>
              </a:rPr>
              <a:t>x,y</a:t>
            </a:r>
            <a:r>
              <a:rPr lang="en-US" altLang="he-IL" sz="2800" dirty="0">
                <a:solidFill>
                  <a:srgbClr val="006600"/>
                </a:solidFill>
              </a:rPr>
              <a:t>) &gt; threshold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800" dirty="0"/>
              <a:t>	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2932" name="Object 4"/>
              <p:cNvSpPr txBox="1"/>
              <p:nvPr/>
            </p:nvSpPr>
            <p:spPr bwMode="auto">
              <a:xfrm>
                <a:off x="1676400" y="2346325"/>
                <a:ext cx="2895600" cy="1257300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9293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400" y="2346325"/>
                <a:ext cx="2895600" cy="1257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2933" name="Object 5"/>
              <p:cNvSpPr txBox="1"/>
              <p:nvPr/>
            </p:nvSpPr>
            <p:spPr bwMode="auto">
              <a:xfrm>
                <a:off x="4989512" y="2306638"/>
                <a:ext cx="2996739" cy="1379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e-I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9293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512" y="2306638"/>
                <a:ext cx="2996739" cy="1379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2934" name="Object 6"/>
              <p:cNvSpPr txBox="1"/>
              <p:nvPr/>
            </p:nvSpPr>
            <p:spPr bwMode="auto">
              <a:xfrm>
                <a:off x="2514600" y="4211638"/>
                <a:ext cx="3867150" cy="641350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92934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211638"/>
                <a:ext cx="3867150" cy="641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880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v-03">
  <a:themeElements>
    <a:clrScheme name="cv-03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v-03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(Hebrew)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(Hebrew)" pitchFamily="18" charset="0"/>
          </a:defRPr>
        </a:defPPr>
      </a:lstStyle>
    </a:lnDef>
  </a:objectDefaults>
  <a:extraClrSchemeLst>
    <a:extraClrScheme>
      <a:clrScheme name="cv-03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-03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-03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D:\yael\cv-03.pot</Template>
  <TotalTime>15217</TotalTime>
  <Words>2210</Words>
  <Application>Microsoft Office PowerPoint</Application>
  <PresentationFormat>On-screen Show (4:3)</PresentationFormat>
  <Paragraphs>647</Paragraphs>
  <Slides>67</Slides>
  <Notes>44</Notes>
  <HiddenSlides>5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Arial</vt:lpstr>
      <vt:lpstr>Arial Black</vt:lpstr>
      <vt:lpstr>Cambria Math</vt:lpstr>
      <vt:lpstr>Comic Sans MS</vt:lpstr>
      <vt:lpstr>Monotype Sorts</vt:lpstr>
      <vt:lpstr>Symbol</vt:lpstr>
      <vt:lpstr>Tahoma</vt:lpstr>
      <vt:lpstr>Times</vt:lpstr>
      <vt:lpstr>Times New Roman</vt:lpstr>
      <vt:lpstr>Times New Roman (Hebrew)</vt:lpstr>
      <vt:lpstr>Wingdings</vt:lpstr>
      <vt:lpstr>cv-03</vt:lpstr>
      <vt:lpstr>Clip</vt:lpstr>
      <vt:lpstr>Class 3</vt:lpstr>
      <vt:lpstr>PowerPoint Presentation</vt:lpstr>
      <vt:lpstr>Today</vt:lpstr>
      <vt:lpstr>Intensity Edge </vt:lpstr>
      <vt:lpstr>Basic Algorithms </vt:lpstr>
      <vt:lpstr>PowerPoint Presentation</vt:lpstr>
      <vt:lpstr>Differential Operators: 1D</vt:lpstr>
      <vt:lpstr>Using a Differential Operator</vt:lpstr>
      <vt:lpstr>Sobel Edge Detector (1968) </vt:lpstr>
      <vt:lpstr>PowerPoint Presentation</vt:lpstr>
      <vt:lpstr>Limitations of Sobel?</vt:lpstr>
      <vt:lpstr>Canny Edge-Detector</vt:lpstr>
      <vt:lpstr>Canny Enhancer</vt:lpstr>
      <vt:lpstr>Smoothing &amp; Taking Derivatives</vt:lpstr>
      <vt:lpstr>Thinning</vt:lpstr>
      <vt:lpstr> Thinning: Non-Maximum Suppression</vt:lpstr>
      <vt:lpstr>Hysteresis Threshold</vt:lpstr>
      <vt:lpstr>Hysteresis Threshold</vt:lpstr>
      <vt:lpstr>Implementation Details</vt:lpstr>
      <vt:lpstr>The Parameters</vt:lpstr>
      <vt:lpstr>Summary: Canny Edge-Detector</vt:lpstr>
      <vt:lpstr>Evaluation</vt:lpstr>
      <vt:lpstr>Progress</vt:lpstr>
      <vt:lpstr>Using Edge or Feature Points</vt:lpstr>
      <vt:lpstr>Using Edge or Feature Points</vt:lpstr>
      <vt:lpstr>Straight Lines</vt:lpstr>
      <vt:lpstr>Straight Line</vt:lpstr>
      <vt:lpstr>Hough Transform</vt:lpstr>
      <vt:lpstr>Hough Transform</vt:lpstr>
      <vt:lpstr>Example</vt:lpstr>
      <vt:lpstr>Additional Application</vt:lpstr>
      <vt:lpstr>Other Types of Edges</vt:lpstr>
      <vt:lpstr>What causes an edge?</vt:lpstr>
      <vt:lpstr>Illusory Contours</vt:lpstr>
      <vt:lpstr>Other Edges</vt:lpstr>
      <vt:lpstr>Edges - Segmentation</vt:lpstr>
      <vt:lpstr>Bibliography</vt:lpstr>
      <vt:lpstr>Implementations Issues Vectorize Solution</vt:lpstr>
      <vt:lpstr>Cont.</vt:lpstr>
      <vt:lpstr>PowerPoint Presentation</vt:lpstr>
      <vt:lpstr>PowerPoint Presentation</vt:lpstr>
      <vt:lpstr>PowerPoint Presentation</vt:lpstr>
      <vt:lpstr>Geometry</vt:lpstr>
      <vt:lpstr>Why 3D?</vt:lpstr>
      <vt:lpstr>Camera Obscura</vt:lpstr>
      <vt:lpstr>Cameras</vt:lpstr>
      <vt:lpstr>Image Formation</vt:lpstr>
      <vt:lpstr>Projection Models</vt:lpstr>
      <vt:lpstr>The Pinhole Camera</vt:lpstr>
      <vt:lpstr>The Camera and the Eye</vt:lpstr>
      <vt:lpstr>The Image Plane</vt:lpstr>
      <vt:lpstr>Pinhole Camera Geometry</vt:lpstr>
      <vt:lpstr>Perspective Projection</vt:lpstr>
      <vt:lpstr>Perspective Projection</vt:lpstr>
      <vt:lpstr>Ambigutiy</vt:lpstr>
      <vt:lpstr>Two Images</vt:lpstr>
      <vt:lpstr>A Stereo Pair</vt:lpstr>
      <vt:lpstr>Stereo Vision</vt:lpstr>
      <vt:lpstr>PowerPoint Presentation</vt:lpstr>
      <vt:lpstr>Correspondence</vt:lpstr>
      <vt:lpstr>Correspondence</vt:lpstr>
      <vt:lpstr>Correspondence</vt:lpstr>
      <vt:lpstr>Correspondence</vt:lpstr>
      <vt:lpstr>Stereo: Main Issues</vt:lpstr>
      <vt:lpstr>Triangulation</vt:lpstr>
      <vt:lpstr>A Simple Stereo System</vt:lpstr>
      <vt:lpstr>Next</vt:lpstr>
    </vt:vector>
  </TitlesOfParts>
  <Company>idc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Class-4 Stereo</dc:title>
  <dc:creator>idc</dc:creator>
  <cp:lastModifiedBy>Moses Yael</cp:lastModifiedBy>
  <cp:revision>443</cp:revision>
  <cp:lastPrinted>2000-05-01T13:44:35Z</cp:lastPrinted>
  <dcterms:created xsi:type="dcterms:W3CDTF">1999-12-13T07:22:19Z</dcterms:created>
  <dcterms:modified xsi:type="dcterms:W3CDTF">2024-01-03T16:29:42Z</dcterms:modified>
</cp:coreProperties>
</file>